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57" r:id="rId5"/>
    <p:sldId id="266" r:id="rId6"/>
    <p:sldId id="260" r:id="rId7"/>
    <p:sldId id="262" r:id="rId8"/>
    <p:sldId id="263" r:id="rId9"/>
    <p:sldId id="265" r:id="rId10"/>
    <p:sldId id="269" r:id="rId11"/>
    <p:sldId id="267" r:id="rId12"/>
  </p:sldIdLst>
  <p:sldSz cx="12192000" cy="6858000"/>
  <p:notesSz cx="6858000" cy="9144000"/>
  <p:custDataLst>
    <p:tags r:id="rId1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6C4AC80E-36BF-482D-B678-BB688BFEF1DF}" type="datetimeFigureOut">
              <a:rPr lang="es-MX" smtClean="0"/>
              <a:t>24/10/2016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06026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C4AC80E-36BF-482D-B678-BB688BFEF1DF}" type="datetimeFigureOut">
              <a:rPr lang="es-MX" smtClean="0"/>
              <a:t>24/10/2016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193243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C4AC80E-36BF-482D-B678-BB688BFEF1DF}" type="datetimeFigureOut">
              <a:rPr lang="es-MX" smtClean="0"/>
              <a:t>24/10/2016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120600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C4AC80E-36BF-482D-B678-BB688BFEF1DF}" type="datetimeFigureOut">
              <a:rPr lang="es-MX" smtClean="0"/>
              <a:t>24/10/2016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22236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C4AC80E-36BF-482D-B678-BB688BFEF1DF}" type="datetimeFigureOut">
              <a:rPr lang="es-MX" smtClean="0"/>
              <a:t>24/10/2016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80766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C4AC80E-36BF-482D-B678-BB688BFEF1DF}" type="datetimeFigureOut">
              <a:rPr lang="es-MX" smtClean="0"/>
              <a:t>24/10/2016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670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C4AC80E-36BF-482D-B678-BB688BFEF1DF}" type="datetimeFigureOut">
              <a:rPr lang="es-MX" smtClean="0"/>
              <a:t>24/10/2016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72291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6C4AC80E-36BF-482D-B678-BB688BFEF1DF}" type="datetimeFigureOut">
              <a:rPr lang="es-MX" smtClean="0"/>
              <a:t>24/10/2016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30604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4AC80E-36BF-482D-B678-BB688BFEF1DF}" type="datetimeFigureOut">
              <a:rPr lang="es-MX" smtClean="0"/>
              <a:t>24/10/2016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97776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C4AC80E-36BF-482D-B678-BB688BFEF1DF}" type="datetimeFigureOut">
              <a:rPr lang="es-MX" smtClean="0"/>
              <a:t>24/10/2016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357625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C4AC80E-36BF-482D-B678-BB688BFEF1DF}" type="datetimeFigureOut">
              <a:rPr lang="es-MX" smtClean="0"/>
              <a:t>24/10/2016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3A0DE76-3ED1-4C21-B88C-40FDF0E8081E}" type="slidenum">
              <a:rPr lang="es-MX" smtClean="0"/>
              <a:t>‹Nº›</a:t>
            </a:fld>
            <a:endParaRPr lang="es-MX"/>
          </a:p>
        </p:txBody>
      </p:sp>
    </p:spTree>
    <p:extLst>
      <p:ext uri="{BB962C8B-B14F-4D97-AF65-F5344CB8AC3E}">
        <p14:creationId xmlns:p14="http://schemas.microsoft.com/office/powerpoint/2010/main" val="248373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AC80E-36BF-482D-B678-BB688BFEF1DF}" type="datetimeFigureOut">
              <a:rPr lang="es-MX" smtClean="0"/>
              <a:t>24/10/2016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0DE76-3ED1-4C21-B88C-40FDF0E8081E}" type="slidenum">
              <a:rPr lang="es-MX" smtClean="0"/>
              <a:t>‹Nº›</a:t>
            </a:fld>
            <a:endParaRPr lang="es-MX"/>
          </a:p>
        </p:txBody>
      </p:sp>
    </p:spTree>
    <p:extLst>
      <p:ext uri="{BB962C8B-B14F-4D97-AF65-F5344CB8AC3E}">
        <p14:creationId xmlns:p14="http://schemas.microsoft.com/office/powerpoint/2010/main" val="173173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e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41579" b="4940"/>
          <a:stretch/>
        </p:blipFill>
        <p:spPr>
          <a:xfrm>
            <a:off x="-1" y="190567"/>
            <a:ext cx="3477491" cy="870559"/>
          </a:xfrm>
          <a:prstGeom prst="rect">
            <a:avLst/>
          </a:prstGeom>
        </p:spPr>
      </p:pic>
      <p:cxnSp>
        <p:nvCxnSpPr>
          <p:cNvPr id="6" name="Conector recto 5"/>
          <p:cNvCxnSpPr/>
          <p:nvPr/>
        </p:nvCxnSpPr>
        <p:spPr>
          <a:xfrm>
            <a:off x="-694837" y="129373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690409" y="143775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691425" y="158176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715307" y="158176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10879" y="172578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711895" y="186980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710879" y="186980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690409" y="201381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691425" y="215783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715307" y="215783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710879" y="230184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711895" y="244586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94837" y="244586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90409" y="258988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91425" y="273389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15307" y="273389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10879" y="287791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11895" y="302192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710879" y="302192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690409" y="316594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691425" y="330996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715307" y="330996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710879" y="345397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711895" y="359799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694837" y="359799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690409" y="374200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691425" y="388602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715307" y="388602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710879" y="403004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711895" y="417405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710879" y="417405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690409" y="431807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691425" y="446208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715307" y="446208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710879" y="460610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711895" y="475012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694837" y="475012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690409" y="489413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691425" y="503815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715307" y="503815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710879" y="518216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711895" y="532618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710879" y="5326185"/>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690409" y="5470201"/>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691425" y="561421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715307" y="5614217"/>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710879" y="5758233"/>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711895" y="5902249"/>
            <a:ext cx="13387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6900" y="1413482"/>
            <a:ext cx="3950919" cy="3264631"/>
          </a:xfrm>
          <a:prstGeom prst="rect">
            <a:avLst/>
          </a:prstGeom>
        </p:spPr>
      </p:pic>
      <p:pic>
        <p:nvPicPr>
          <p:cNvPr id="54" name="Imagen 53"/>
          <p:cNvPicPr>
            <a:picLocks noChangeAspect="1"/>
          </p:cNvPicPr>
          <p:nvPr/>
        </p:nvPicPr>
        <p:blipFill rotWithShape="1">
          <a:blip r:embed="rId3">
            <a:extLst>
              <a:ext uri="{28A0092B-C50C-407E-A947-70E740481C1C}">
                <a14:useLocalDpi xmlns:a14="http://schemas.microsoft.com/office/drawing/2010/main" val="0"/>
              </a:ext>
            </a:extLst>
          </a:blip>
          <a:srcRect l="63565" b="-5008"/>
          <a:stretch/>
        </p:blipFill>
        <p:spPr>
          <a:xfrm>
            <a:off x="9266052" y="180442"/>
            <a:ext cx="2351785" cy="970865"/>
          </a:xfrm>
          <a:prstGeom prst="rect">
            <a:avLst/>
          </a:prstGeom>
        </p:spPr>
      </p:pic>
      <p:sp>
        <p:nvSpPr>
          <p:cNvPr id="3" name="CuadroTexto 2"/>
          <p:cNvSpPr txBox="1"/>
          <p:nvPr/>
        </p:nvSpPr>
        <p:spPr>
          <a:xfrm>
            <a:off x="1565563" y="4648234"/>
            <a:ext cx="9005458" cy="1015663"/>
          </a:xfrm>
          <a:prstGeom prst="rect">
            <a:avLst/>
          </a:prstGeom>
          <a:noFill/>
        </p:spPr>
        <p:txBody>
          <a:bodyPr wrap="square" rtlCol="0">
            <a:spAutoFit/>
          </a:bodyPr>
          <a:lstStyle/>
          <a:p>
            <a:pPr algn="ctr"/>
            <a:endParaRPr lang="es-MX" sz="2000" b="1" dirty="0">
              <a:solidFill>
                <a:schemeClr val="tx1">
                  <a:lumMod val="65000"/>
                  <a:lumOff val="35000"/>
                </a:schemeClr>
              </a:solidFill>
              <a:latin typeface="Soberana Sans" panose="02000000000000000000" pitchFamily="50" charset="0"/>
              <a:cs typeface="Arial" panose="020B0604020202020204" pitchFamily="34" charset="0"/>
            </a:endParaRPr>
          </a:p>
          <a:p>
            <a:pPr algn="ctr"/>
            <a:r>
              <a:rPr lang="es-MX" sz="2000" b="1" dirty="0">
                <a:solidFill>
                  <a:schemeClr val="tx1">
                    <a:lumMod val="65000"/>
                    <a:lumOff val="35000"/>
                  </a:schemeClr>
                </a:solidFill>
                <a:latin typeface="Soberana Sans" panose="02000000000000000000" pitchFamily="50" charset="0"/>
                <a:cs typeface="Arial" panose="020B0604020202020204" pitchFamily="34" charset="0"/>
              </a:rPr>
              <a:t>Sistema Nacional de Información Básica en Materia de Salud</a:t>
            </a:r>
          </a:p>
          <a:p>
            <a:pPr algn="ctr"/>
            <a:endParaRPr lang="es-MX" sz="2000" dirty="0">
              <a:solidFill>
                <a:schemeClr val="tx1">
                  <a:lumMod val="65000"/>
                  <a:lumOff val="35000"/>
                </a:schemeClr>
              </a:solidFill>
              <a:latin typeface="Soberana Sans" panose="02000000000000000000" pitchFamily="50" charset="0"/>
            </a:endParaRPr>
          </a:p>
        </p:txBody>
      </p:sp>
      <p:sp>
        <p:nvSpPr>
          <p:cNvPr id="55" name="CuadroTexto 54"/>
          <p:cNvSpPr txBox="1"/>
          <p:nvPr/>
        </p:nvSpPr>
        <p:spPr>
          <a:xfrm>
            <a:off x="9670476" y="5539202"/>
            <a:ext cx="2175163" cy="376685"/>
          </a:xfrm>
          <a:prstGeom prst="rect">
            <a:avLst/>
          </a:prstGeom>
          <a:noFill/>
        </p:spPr>
        <p:txBody>
          <a:bodyPr wrap="square" rtlCol="0">
            <a:spAutoFit/>
          </a:bodyPr>
          <a:lstStyle/>
          <a:p>
            <a:r>
              <a:rPr lang="es-MX" dirty="0">
                <a:solidFill>
                  <a:schemeClr val="tx1">
                    <a:lumMod val="65000"/>
                    <a:lumOff val="35000"/>
                  </a:schemeClr>
                </a:solidFill>
              </a:rPr>
              <a:t>Octubre 2016</a:t>
            </a:r>
          </a:p>
        </p:txBody>
      </p:sp>
    </p:spTree>
    <p:custDataLst>
      <p:tags r:id="rId1"/>
    </p:custDataLst>
    <p:extLst>
      <p:ext uri="{BB962C8B-B14F-4D97-AF65-F5344CB8AC3E}">
        <p14:creationId xmlns:p14="http://schemas.microsoft.com/office/powerpoint/2010/main" val="124306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p:cNvSpPr txBox="1"/>
          <p:nvPr/>
        </p:nvSpPr>
        <p:spPr>
          <a:xfrm>
            <a:off x="6096000" y="1459040"/>
            <a:ext cx="6511636" cy="1015663"/>
          </a:xfrm>
          <a:prstGeom prst="rect">
            <a:avLst/>
          </a:prstGeom>
          <a:noFill/>
        </p:spPr>
        <p:txBody>
          <a:bodyPr wrap="square" rtlCol="0">
            <a:spAutoFit/>
          </a:bodyPr>
          <a:lstStyle/>
          <a:p>
            <a:r>
              <a:rPr lang="es-MX" sz="2000" b="1" dirty="0"/>
              <a:t>Fases de Liberación del e - SINAIS</a:t>
            </a:r>
          </a:p>
          <a:p>
            <a:endParaRPr lang="es-MX" sz="2000" b="1" dirty="0"/>
          </a:p>
          <a:p>
            <a:endParaRPr lang="es-MX" sz="2000" b="1" dirty="0"/>
          </a:p>
        </p:txBody>
      </p:sp>
      <p:sp>
        <p:nvSpPr>
          <p:cNvPr id="3" name="Rectángulo 2"/>
          <p:cNvSpPr/>
          <p:nvPr/>
        </p:nvSpPr>
        <p:spPr>
          <a:xfrm>
            <a:off x="6099610" y="2416794"/>
            <a:ext cx="5056909" cy="2964786"/>
          </a:xfrm>
          <a:prstGeom prst="rect">
            <a:avLst/>
          </a:prstGeom>
        </p:spPr>
        <p:txBody>
          <a:bodyPr wrap="square">
            <a:spAutoFit/>
          </a:bodyPr>
          <a:lstStyle/>
          <a:p>
            <a:pPr algn="just">
              <a:lnSpc>
                <a:spcPct val="107000"/>
              </a:lnSpc>
              <a:spcAft>
                <a:spcPts val="800"/>
              </a:spcAft>
            </a:pPr>
            <a:r>
              <a:rPr lang="es-MX"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El desarrollo de los diferentes componentes del SINBA se dividió en 4 fases; siendo la primera el desarrollo e implementación del Certificado Electrónico de Nacimiento (CEN), el cual hoy en día se encuentra operando en 20 hospitales del país. </a:t>
            </a:r>
          </a:p>
          <a:p>
            <a:pPr algn="just">
              <a:lnSpc>
                <a:spcPct val="107000"/>
              </a:lnSpc>
              <a:spcAft>
                <a:spcPts val="800"/>
              </a:spcAft>
            </a:pPr>
            <a:r>
              <a:rPr lang="es-MX"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En la imagen se refieren los grupos de sistemas que serán liberados en cada fase.</a:t>
            </a:r>
          </a:p>
          <a:p>
            <a:pPr algn="just">
              <a:lnSpc>
                <a:spcPct val="107000"/>
              </a:lnSpc>
              <a:spcAft>
                <a:spcPts val="800"/>
              </a:spcAft>
            </a:pPr>
            <a:endParaRPr lang="es-MX"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704263790"/>
              </p:ext>
            </p:extLst>
          </p:nvPr>
        </p:nvGraphicFramePr>
        <p:xfrm>
          <a:off x="150163" y="1459040"/>
          <a:ext cx="6313202" cy="5114082"/>
        </p:xfrm>
        <a:graphic>
          <a:graphicData uri="http://schemas.openxmlformats.org/presentationml/2006/ole">
            <mc:AlternateContent xmlns:mc="http://schemas.openxmlformats.org/markup-compatibility/2006">
              <mc:Choice xmlns:v="urn:schemas-microsoft-com:vml" Requires="v">
                <p:oleObj spid="_x0000_s6159" name="Document" r:id="rId6" imgW="5609442" imgH="3999205" progId="Word.Document.12">
                  <p:embed/>
                </p:oleObj>
              </mc:Choice>
              <mc:Fallback>
                <p:oleObj name="Document" r:id="rId6" imgW="5609442" imgH="3999205" progId="Word.Document.12">
                  <p:embed/>
                  <p:pic>
                    <p:nvPicPr>
                      <p:cNvPr id="8" name="Objeto 7"/>
                      <p:cNvPicPr/>
                      <p:nvPr/>
                    </p:nvPicPr>
                    <p:blipFill>
                      <a:blip r:embed="rId7"/>
                      <a:stretch>
                        <a:fillRect/>
                      </a:stretch>
                    </p:blipFill>
                    <p:spPr>
                      <a:xfrm>
                        <a:off x="150163" y="1459040"/>
                        <a:ext cx="6313202" cy="5114082"/>
                      </a:xfrm>
                      <a:prstGeom prst="rect">
                        <a:avLst/>
                      </a:prstGeom>
                    </p:spPr>
                  </p:pic>
                </p:oleObj>
              </mc:Fallback>
            </mc:AlternateContent>
          </a:graphicData>
        </a:graphic>
      </p:graphicFrame>
      <p:sp>
        <p:nvSpPr>
          <p:cNvPr id="2" name="CuadroTexto 1"/>
          <p:cNvSpPr txBox="1"/>
          <p:nvPr/>
        </p:nvSpPr>
        <p:spPr>
          <a:xfrm rot="16200000">
            <a:off x="-297274" y="2524412"/>
            <a:ext cx="1406059" cy="523220"/>
          </a:xfrm>
          <a:prstGeom prst="rect">
            <a:avLst/>
          </a:prstGeom>
          <a:noFill/>
        </p:spPr>
        <p:txBody>
          <a:bodyPr wrap="square" rtlCol="0">
            <a:spAutoFit/>
          </a:bodyPr>
          <a:lstStyle/>
          <a:p>
            <a:pPr algn="ctr"/>
            <a:r>
              <a:rPr lang="es-MX" sz="1400" dirty="0" smtClean="0"/>
              <a:t>NOVIEMBRE 2016</a:t>
            </a:r>
            <a:endParaRPr lang="es-MX" sz="1400" dirty="0"/>
          </a:p>
        </p:txBody>
      </p:sp>
      <p:sp>
        <p:nvSpPr>
          <p:cNvPr id="9" name="CuadroTexto 8"/>
          <p:cNvSpPr txBox="1"/>
          <p:nvPr/>
        </p:nvSpPr>
        <p:spPr>
          <a:xfrm rot="16200000">
            <a:off x="-273122" y="3700901"/>
            <a:ext cx="1406059" cy="523220"/>
          </a:xfrm>
          <a:prstGeom prst="rect">
            <a:avLst/>
          </a:prstGeom>
          <a:noFill/>
        </p:spPr>
        <p:txBody>
          <a:bodyPr wrap="square" rtlCol="0">
            <a:spAutoFit/>
          </a:bodyPr>
          <a:lstStyle/>
          <a:p>
            <a:pPr algn="ctr"/>
            <a:r>
              <a:rPr lang="es-MX" sz="1400" dirty="0" smtClean="0"/>
              <a:t>MARZO</a:t>
            </a:r>
          </a:p>
          <a:p>
            <a:pPr algn="ctr"/>
            <a:r>
              <a:rPr lang="es-MX" sz="1400" dirty="0" smtClean="0"/>
              <a:t>2017</a:t>
            </a:r>
            <a:endParaRPr lang="es-MX" sz="1400" dirty="0"/>
          </a:p>
        </p:txBody>
      </p:sp>
      <p:sp>
        <p:nvSpPr>
          <p:cNvPr id="10" name="CuadroTexto 9"/>
          <p:cNvSpPr txBox="1"/>
          <p:nvPr/>
        </p:nvSpPr>
        <p:spPr>
          <a:xfrm rot="16200000">
            <a:off x="-302760" y="5106961"/>
            <a:ext cx="1406059" cy="523220"/>
          </a:xfrm>
          <a:prstGeom prst="rect">
            <a:avLst/>
          </a:prstGeom>
          <a:noFill/>
        </p:spPr>
        <p:txBody>
          <a:bodyPr wrap="square" rtlCol="0">
            <a:spAutoFit/>
          </a:bodyPr>
          <a:lstStyle/>
          <a:p>
            <a:pPr algn="ctr"/>
            <a:r>
              <a:rPr lang="es-MX" sz="1400" dirty="0" smtClean="0"/>
              <a:t>MAYO</a:t>
            </a:r>
          </a:p>
          <a:p>
            <a:pPr algn="ctr"/>
            <a:r>
              <a:rPr lang="es-MX" sz="1400" dirty="0" smtClean="0"/>
              <a:t>2017</a:t>
            </a:r>
            <a:endParaRPr lang="es-MX" sz="1400" dirty="0"/>
          </a:p>
        </p:txBody>
      </p:sp>
    </p:spTree>
    <p:custDataLst>
      <p:tags r:id="rId2"/>
    </p:custDataLst>
    <p:extLst>
      <p:ext uri="{BB962C8B-B14F-4D97-AF65-F5344CB8AC3E}">
        <p14:creationId xmlns:p14="http://schemas.microsoft.com/office/powerpoint/2010/main" val="2859615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p:cNvSpPr txBox="1"/>
          <p:nvPr/>
        </p:nvSpPr>
        <p:spPr>
          <a:xfrm>
            <a:off x="4876795" y="1510147"/>
            <a:ext cx="6511636" cy="1446550"/>
          </a:xfrm>
          <a:prstGeom prst="rect">
            <a:avLst/>
          </a:prstGeom>
          <a:noFill/>
        </p:spPr>
        <p:txBody>
          <a:bodyPr wrap="square" rtlCol="0">
            <a:spAutoFit/>
          </a:bodyPr>
          <a:lstStyle/>
          <a:p>
            <a:r>
              <a:rPr lang="es-MX" sz="2800" b="1" dirty="0"/>
              <a:t>Fundamento</a:t>
            </a:r>
            <a:r>
              <a:rPr lang="es-MX" sz="2000" b="1" dirty="0"/>
              <a:t> Jurídico del SINBA</a:t>
            </a:r>
          </a:p>
          <a:p>
            <a:endParaRPr lang="es-MX" sz="2000" b="1" dirty="0"/>
          </a:p>
          <a:p>
            <a:r>
              <a:rPr lang="es-MX" sz="2000" b="1" dirty="0"/>
              <a:t>Ley General de Salud</a:t>
            </a:r>
          </a:p>
          <a:p>
            <a:endParaRPr lang="es-MX" sz="2000" b="1" dirty="0"/>
          </a:p>
        </p:txBody>
      </p:sp>
      <p:sp>
        <p:nvSpPr>
          <p:cNvPr id="2" name="Rectángulo 1"/>
          <p:cNvSpPr/>
          <p:nvPr/>
        </p:nvSpPr>
        <p:spPr>
          <a:xfrm>
            <a:off x="4946083" y="2773724"/>
            <a:ext cx="5777338" cy="2873607"/>
          </a:xfrm>
          <a:prstGeom prst="rect">
            <a:avLst/>
          </a:prstGeom>
        </p:spPr>
        <p:txBody>
          <a:bodyPr wrap="square">
            <a:spAutoFit/>
          </a:bodyPr>
          <a:lstStyle/>
          <a:p>
            <a:pPr algn="just" eaLnBrk="0" hangingPunct="0">
              <a:spcAft>
                <a:spcPts val="800"/>
              </a:spcAft>
              <a:buClr>
                <a:srgbClr val="70AD47">
                  <a:lumMod val="75000"/>
                </a:srgbClr>
              </a:buClr>
              <a:defRPr/>
            </a:pPr>
            <a:r>
              <a:rPr lang="es-MX" dirty="0">
                <a:solidFill>
                  <a:schemeClr val="tx1">
                    <a:lumMod val="65000"/>
                    <a:lumOff val="35000"/>
                  </a:schemeClr>
                </a:solidFill>
                <a:latin typeface="Soberana Sans Light" panose="02000000000000000000" pitchFamily="50" charset="0"/>
              </a:rPr>
              <a:t>Artículo 7.- </a:t>
            </a:r>
            <a:r>
              <a:rPr lang="es-ES" dirty="0">
                <a:solidFill>
                  <a:schemeClr val="tx1">
                    <a:lumMod val="65000"/>
                    <a:lumOff val="35000"/>
                  </a:schemeClr>
                </a:solidFill>
                <a:latin typeface="Soberana Sans Light" panose="02000000000000000000" pitchFamily="50" charset="0"/>
              </a:rPr>
              <a:t>La coordinación del Sistema Nacional de Salud estará a cargo de la Secretaría de Salud, correspondiéndole a ésta</a:t>
            </a:r>
            <a:r>
              <a:rPr lang="es-MX" dirty="0">
                <a:solidFill>
                  <a:schemeClr val="tx1">
                    <a:lumMod val="65000"/>
                    <a:lumOff val="35000"/>
                  </a:schemeClr>
                </a:solidFill>
                <a:latin typeface="Soberana Sans Light" panose="02000000000000000000" pitchFamily="50" charset="0"/>
              </a:rPr>
              <a:t>:</a:t>
            </a:r>
          </a:p>
          <a:p>
            <a:pPr algn="just" eaLnBrk="0" hangingPunct="0">
              <a:spcAft>
                <a:spcPts val="800"/>
              </a:spcAft>
              <a:buClr>
                <a:srgbClr val="70AD47">
                  <a:lumMod val="75000"/>
                </a:srgbClr>
              </a:buClr>
              <a:defRPr/>
            </a:pPr>
            <a:r>
              <a:rPr lang="es-MX" dirty="0">
                <a:solidFill>
                  <a:schemeClr val="tx1">
                    <a:lumMod val="65000"/>
                    <a:lumOff val="35000"/>
                  </a:schemeClr>
                </a:solidFill>
                <a:latin typeface="Soberana Sans Light" panose="02000000000000000000" pitchFamily="50" charset="0"/>
              </a:rPr>
              <a:t>X. Promover el establecimiento de un </a:t>
            </a:r>
            <a:r>
              <a:rPr lang="es-MX" b="1" i="1" dirty="0">
                <a:solidFill>
                  <a:schemeClr val="tx1">
                    <a:lumMod val="65000"/>
                    <a:lumOff val="35000"/>
                  </a:schemeClr>
                </a:solidFill>
                <a:latin typeface="Soberana Sans Light" panose="02000000000000000000" pitchFamily="50" charset="0"/>
              </a:rPr>
              <a:t>sistema nacional de información básica en materia de salud;</a:t>
            </a:r>
          </a:p>
          <a:p>
            <a:pPr algn="just"/>
            <a:endParaRPr lang="es-MX" dirty="0">
              <a:solidFill>
                <a:schemeClr val="tx1">
                  <a:lumMod val="65000"/>
                  <a:lumOff val="35000"/>
                </a:schemeClr>
              </a:solidFill>
              <a:latin typeface="Arial" panose="020B0604020202020204" pitchFamily="34" charset="0"/>
              <a:cs typeface="Arial" panose="020B0604020202020204" pitchFamily="34" charset="0"/>
            </a:endParaRPr>
          </a:p>
          <a:p>
            <a:pPr lvl="0" algn="just">
              <a:lnSpc>
                <a:spcPct val="115000"/>
              </a:lnSpc>
              <a:spcAft>
                <a:spcPts val="0"/>
              </a:spcAft>
            </a:pPr>
            <a:endParaRPr lang="es-MX"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es-MX"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p:txBody>
      </p:sp>
      <p:pic>
        <p:nvPicPr>
          <p:cNvPr id="7170" name="Picture 2" descr="Resultado de imagen para ley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70" y="1879637"/>
            <a:ext cx="3562350" cy="3799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197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806824" y="809637"/>
            <a:ext cx="10650070" cy="769441"/>
          </a:xfrm>
          <a:prstGeom prst="rect">
            <a:avLst/>
          </a:prstGeom>
          <a:noFill/>
        </p:spPr>
        <p:txBody>
          <a:bodyPr wrap="square" rtlCol="0">
            <a:spAutoFit/>
          </a:bodyPr>
          <a:lstStyle/>
          <a:p>
            <a:pPr algn="ctr"/>
            <a:r>
              <a:rPr lang="es-MX" sz="4400" b="1" dirty="0">
                <a:solidFill>
                  <a:schemeClr val="accent1">
                    <a:lumMod val="75000"/>
                  </a:schemeClr>
                </a:solidFill>
              </a:rPr>
              <a:t>Acuerdos Interinstitucionales</a:t>
            </a:r>
          </a:p>
        </p:txBody>
      </p:sp>
      <p:sp>
        <p:nvSpPr>
          <p:cNvPr id="8" name="AutoShape 4"/>
          <p:cNvSpPr>
            <a:spLocks noChangeArrowheads="1"/>
          </p:cNvSpPr>
          <p:nvPr/>
        </p:nvSpPr>
        <p:spPr bwMode="auto">
          <a:xfrm>
            <a:off x="806824" y="1477225"/>
            <a:ext cx="6146067" cy="710619"/>
          </a:xfrm>
          <a:prstGeom prst="roundRect">
            <a:avLst>
              <a:gd name="adj" fmla="val 16667"/>
            </a:avLst>
          </a:prstGeom>
          <a:solidFill>
            <a:srgbClr val="FF0000"/>
          </a:solidFill>
          <a:ln w="31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s-MX" sz="1600" b="1" i="0" u="none" strike="noStrike" cap="none" normalizeH="0" baseline="0" dirty="0">
                <a:ln>
                  <a:noFill/>
                </a:ln>
                <a:solidFill>
                  <a:schemeClr val="bg1"/>
                </a:solidFill>
                <a:effectLst/>
                <a:latin typeface="Arial" pitchFamily="34" charset="0"/>
                <a:cs typeface="Arial" pitchFamily="34" charset="0"/>
              </a:rPr>
              <a:t>V REUNIÓN ORDINARIA</a:t>
            </a:r>
          </a:p>
          <a:p>
            <a:pPr marL="0" marR="0" lvl="0" indent="0" algn="ctr" defTabSz="914400" rtl="0" eaLnBrk="1" fontAlgn="base" latinLnBrk="0" hangingPunct="1">
              <a:lnSpc>
                <a:spcPct val="100000"/>
              </a:lnSpc>
              <a:spcBef>
                <a:spcPct val="0"/>
              </a:spcBef>
              <a:buClrTx/>
              <a:buSzTx/>
              <a:buFontTx/>
              <a:buNone/>
              <a:tabLst/>
            </a:pPr>
            <a:r>
              <a:rPr kumimoji="0" lang="es-MX" sz="1600" b="1" i="0" u="none" strike="noStrike" cap="none" normalizeH="0" baseline="0" dirty="0">
                <a:ln>
                  <a:noFill/>
                </a:ln>
                <a:solidFill>
                  <a:schemeClr val="bg1"/>
                </a:solidFill>
                <a:effectLst/>
                <a:latin typeface="Arial" pitchFamily="34" charset="0"/>
                <a:cs typeface="Arial" pitchFamily="34" charset="0"/>
              </a:rPr>
              <a:t>REGIÓN CENTRO</a:t>
            </a:r>
          </a:p>
          <a:p>
            <a:pPr marL="0" marR="0" lvl="0" indent="0" algn="ctr" defTabSz="914400" rtl="0" eaLnBrk="1" fontAlgn="base" latinLnBrk="0" hangingPunct="1">
              <a:lnSpc>
                <a:spcPct val="100000"/>
              </a:lnSpc>
              <a:spcBef>
                <a:spcPct val="0"/>
              </a:spcBef>
              <a:buClrTx/>
              <a:buSzTx/>
              <a:buFontTx/>
              <a:buNone/>
              <a:tabLst/>
            </a:pPr>
            <a:r>
              <a:rPr lang="es-MX" sz="1600" b="1" dirty="0">
                <a:solidFill>
                  <a:schemeClr val="bg1"/>
                </a:solidFill>
                <a:latin typeface="Arial" pitchFamily="34" charset="0"/>
                <a:cs typeface="Arial" pitchFamily="34" charset="0"/>
              </a:rPr>
              <a:t>CONSEJO NACIONAL DE SALUD</a:t>
            </a:r>
            <a:endParaRPr kumimoji="0" lang="es-MX" sz="2800" b="0" i="0" u="none" strike="noStrike" cap="none" normalizeH="0" baseline="0" dirty="0">
              <a:ln>
                <a:noFill/>
              </a:ln>
              <a:solidFill>
                <a:schemeClr val="bg1"/>
              </a:solidFill>
              <a:effectLst/>
              <a:latin typeface="Arial" pitchFamily="34" charset="0"/>
              <a:cs typeface="Arial" pitchFamily="34" charset="0"/>
            </a:endParaRPr>
          </a:p>
        </p:txBody>
      </p:sp>
      <p:sp>
        <p:nvSpPr>
          <p:cNvPr id="9" name="AutoShape 5"/>
          <p:cNvSpPr>
            <a:spLocks noChangeArrowheads="1"/>
          </p:cNvSpPr>
          <p:nvPr/>
        </p:nvSpPr>
        <p:spPr bwMode="auto">
          <a:xfrm>
            <a:off x="7059706" y="1436875"/>
            <a:ext cx="4397188" cy="750970"/>
          </a:xfrm>
          <a:prstGeom prst="roundRect">
            <a:avLst>
              <a:gd name="adj" fmla="val 16667"/>
            </a:avLst>
          </a:prstGeom>
          <a:solidFill>
            <a:srgbClr val="FF0000"/>
          </a:solidFill>
          <a:ln w="31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cs typeface="Arial" pitchFamily="34" charset="0"/>
              </a:rPr>
              <a:t>ACUERDOS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cs typeface="Arial" pitchFamily="34" charset="0"/>
              </a:rPr>
              <a:t> 5 de </a:t>
            </a:r>
            <a:r>
              <a:rPr lang="es-MX" sz="1600" b="1" dirty="0">
                <a:solidFill>
                  <a:schemeClr val="bg1"/>
                </a:solidFill>
                <a:latin typeface="Arial" pitchFamily="34" charset="0"/>
                <a:cs typeface="Arial" pitchFamily="34" charset="0"/>
              </a:rPr>
              <a:t>A</a:t>
            </a:r>
            <a:r>
              <a:rPr kumimoji="0" lang="es-MX" sz="1600" b="1" i="0" u="none" strike="noStrike" cap="none" normalizeH="0" baseline="0" dirty="0">
                <a:ln>
                  <a:noFill/>
                </a:ln>
                <a:solidFill>
                  <a:schemeClr val="bg1"/>
                </a:solidFill>
                <a:effectLst/>
                <a:latin typeface="Arial" pitchFamily="34" charset="0"/>
                <a:cs typeface="Arial" pitchFamily="34" charset="0"/>
              </a:rPr>
              <a:t>gosto de 2016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cs typeface="Arial" pitchFamily="34" charset="0"/>
              </a:rPr>
              <a:t> Estado de Morelos.</a:t>
            </a:r>
          </a:p>
        </p:txBody>
      </p:sp>
      <p:graphicFrame>
        <p:nvGraphicFramePr>
          <p:cNvPr id="10" name="5 Tabla"/>
          <p:cNvGraphicFramePr>
            <a:graphicFrameLocks noGrp="1"/>
          </p:cNvGraphicFramePr>
          <p:nvPr>
            <p:extLst>
              <p:ext uri="{D42A27DB-BD31-4B8C-83A1-F6EECF244321}">
                <p14:modId xmlns:p14="http://schemas.microsoft.com/office/powerpoint/2010/main" val="713192570"/>
              </p:ext>
            </p:extLst>
          </p:nvPr>
        </p:nvGraphicFramePr>
        <p:xfrm>
          <a:off x="798230" y="2316237"/>
          <a:ext cx="10688100" cy="4104456"/>
        </p:xfrm>
        <a:graphic>
          <a:graphicData uri="http://schemas.openxmlformats.org/drawingml/2006/table">
            <a:tbl>
              <a:tblPr firstRow="1" bandRow="1">
                <a:tableStyleId>{5940675A-B579-460E-94D1-54222C63F5DA}</a:tableStyleId>
              </a:tblPr>
              <a:tblGrid>
                <a:gridCol w="737110">
                  <a:extLst>
                    <a:ext uri="{9D8B030D-6E8A-4147-A177-3AD203B41FA5}">
                      <a16:colId xmlns="" xmlns:a16="http://schemas.microsoft.com/office/drawing/2014/main" val="20000"/>
                    </a:ext>
                  </a:extLst>
                </a:gridCol>
                <a:gridCol w="9950990">
                  <a:extLst>
                    <a:ext uri="{9D8B030D-6E8A-4147-A177-3AD203B41FA5}">
                      <a16:colId xmlns="" xmlns:a16="http://schemas.microsoft.com/office/drawing/2014/main" val="20001"/>
                    </a:ext>
                  </a:extLst>
                </a:gridCol>
              </a:tblGrid>
              <a:tr h="445208">
                <a:tc>
                  <a:txBody>
                    <a:bodyPr/>
                    <a:lstStyle/>
                    <a:p>
                      <a:pPr algn="ctr"/>
                      <a:r>
                        <a:rPr lang="es-MX" sz="1800" dirty="0">
                          <a:solidFill>
                            <a:schemeClr val="bg1"/>
                          </a:solidFill>
                        </a:rPr>
                        <a:t>No</a:t>
                      </a:r>
                      <a:endParaRPr lang="es-MX"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s-MX" sz="1800" dirty="0">
                          <a:solidFill>
                            <a:schemeClr val="bg1"/>
                          </a:solidFill>
                        </a:rPr>
                        <a:t>Acuerdo</a:t>
                      </a:r>
                      <a:endParaRPr lang="es-MX"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 xmlns:a16="http://schemas.microsoft.com/office/drawing/2014/main" val="10000"/>
                  </a:ext>
                </a:extLst>
              </a:tr>
              <a:tr h="695257">
                <a:tc>
                  <a:txBody>
                    <a:bodyPr/>
                    <a:lstStyle/>
                    <a:p>
                      <a:pPr algn="ctr"/>
                      <a:r>
                        <a:rPr lang="es-MX" sz="1800" dirty="0">
                          <a:solidFill>
                            <a:schemeClr val="tx1">
                              <a:lumMod val="65000"/>
                              <a:lumOff val="35000"/>
                            </a:schemeClr>
                          </a:solidFill>
                        </a:rPr>
                        <a:t>1</a:t>
                      </a:r>
                      <a:endParaRPr lang="es-MX" sz="18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1200" dirty="0">
                          <a:solidFill>
                            <a:schemeClr val="tx1">
                              <a:lumMod val="65000"/>
                              <a:lumOff val="35000"/>
                            </a:schemeClr>
                          </a:solidFill>
                          <a:latin typeface="Arial" panose="020B0604020202020204" pitchFamily="34" charset="0"/>
                          <a:cs typeface="Arial" panose="020B0604020202020204" pitchFamily="34" charset="0"/>
                        </a:rPr>
                        <a:t>Los Estados designarán un enlace responsable del despliegue del Sistema Nacional de Información Básica en Salud (SINBA) en su entidad.</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695257">
                <a:tc>
                  <a:txBody>
                    <a:bodyPr/>
                    <a:lstStyle/>
                    <a:p>
                      <a:pPr algn="ctr"/>
                      <a:r>
                        <a:rPr lang="es-MX" sz="1800" dirty="0">
                          <a:solidFill>
                            <a:schemeClr val="tx1">
                              <a:lumMod val="65000"/>
                              <a:lumOff val="35000"/>
                            </a:schemeClr>
                          </a:solidFill>
                        </a:rPr>
                        <a:t>2</a:t>
                      </a:r>
                      <a:endParaRPr lang="es-MX" sz="18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dirty="0">
                          <a:solidFill>
                            <a:schemeClr val="tx1">
                              <a:lumMod val="65000"/>
                              <a:lumOff val="35000"/>
                            </a:schemeClr>
                          </a:solidFill>
                          <a:latin typeface="Arial" panose="020B0604020202020204" pitchFamily="34" charset="0"/>
                          <a:cs typeface="Arial" panose="020B0604020202020204" pitchFamily="34" charset="0"/>
                        </a:rPr>
                        <a:t>La Dirección</a:t>
                      </a:r>
                      <a:r>
                        <a:rPr lang="es-MX" sz="1600" baseline="0" dirty="0">
                          <a:solidFill>
                            <a:schemeClr val="tx1">
                              <a:lumMod val="65000"/>
                              <a:lumOff val="35000"/>
                            </a:schemeClr>
                          </a:solidFill>
                          <a:latin typeface="Arial" panose="020B0604020202020204" pitchFamily="34" charset="0"/>
                          <a:cs typeface="Arial" panose="020B0604020202020204" pitchFamily="34" charset="0"/>
                        </a:rPr>
                        <a:t> </a:t>
                      </a:r>
                      <a:r>
                        <a:rPr lang="es-MX" sz="1600" dirty="0">
                          <a:solidFill>
                            <a:schemeClr val="tx1">
                              <a:lumMod val="65000"/>
                              <a:lumOff val="35000"/>
                            </a:schemeClr>
                          </a:solidFill>
                          <a:latin typeface="Arial" panose="020B0604020202020204" pitchFamily="34" charset="0"/>
                          <a:cs typeface="Arial" panose="020B0604020202020204" pitchFamily="34" charset="0"/>
                        </a:rPr>
                        <a:t>General de Información en Salud (DGIS), en conjunto con las Entidades, establecerán metas para la adopción de SINBA.</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280737">
                <a:tc>
                  <a:txBody>
                    <a:bodyPr/>
                    <a:lstStyle/>
                    <a:p>
                      <a:pPr algn="ctr"/>
                      <a:r>
                        <a:rPr lang="es-MX" sz="1600" dirty="0">
                          <a:solidFill>
                            <a:schemeClr val="tx1">
                              <a:lumMod val="65000"/>
                              <a:lumOff val="35000"/>
                            </a:schemeClr>
                          </a:solidFill>
                        </a:rPr>
                        <a:t>3</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MX" sz="1600" dirty="0">
                          <a:solidFill>
                            <a:schemeClr val="tx1">
                              <a:lumMod val="65000"/>
                              <a:lumOff val="35000"/>
                            </a:schemeClr>
                          </a:solidFill>
                          <a:latin typeface="Arial" panose="020B0604020202020204" pitchFamily="34" charset="0"/>
                          <a:cs typeface="Arial" panose="020B0604020202020204" pitchFamily="34" charset="0"/>
                        </a:rPr>
                        <a:t>Los Estados garantizarán la asistencia del personal operativo (según área de responsabilidad) y del titular del área de estadística a los talleres para formación de instructores para el despliegue estatal </a:t>
                      </a:r>
                      <a:r>
                        <a:rPr lang="es-MX" sz="1600" kern="1200" dirty="0">
                          <a:solidFill>
                            <a:schemeClr val="tx1">
                              <a:lumMod val="65000"/>
                              <a:lumOff val="35000"/>
                            </a:schemeClr>
                          </a:solidFill>
                          <a:latin typeface="Arial" panose="020B0604020202020204" pitchFamily="34" charset="0"/>
                          <a:cs typeface="Arial" panose="020B0604020202020204" pitchFamily="34" charset="0"/>
                        </a:rPr>
                        <a:t>del Sistema Nacional de Información Básica en Salud (SINBA)</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987997">
                <a:tc>
                  <a:txBody>
                    <a:bodyPr/>
                    <a:lstStyle/>
                    <a:p>
                      <a:pPr algn="ctr"/>
                      <a:r>
                        <a:rPr lang="es-MX" sz="1600" dirty="0">
                          <a:solidFill>
                            <a:schemeClr val="tx1">
                              <a:lumMod val="65000"/>
                              <a:lumOff val="35000"/>
                            </a:schemeClr>
                          </a:solidFill>
                        </a:rPr>
                        <a:t>4</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kern="1200" dirty="0">
                          <a:solidFill>
                            <a:schemeClr val="tx1">
                              <a:lumMod val="65000"/>
                              <a:lumOff val="35000"/>
                            </a:schemeClr>
                          </a:solidFill>
                          <a:latin typeface="Arial" panose="020B0604020202020204" pitchFamily="34" charset="0"/>
                          <a:cs typeface="Arial" panose="020B0604020202020204" pitchFamily="34" charset="0"/>
                        </a:rPr>
                        <a:t>Los Estados enviarán a la Dirección General de Información en Salud (DGIS) un plan detallado de la capacitación estatal y del acompañamiento al interior del Estado para el despliegue de las 3 fases de SINBA.</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70409349"/>
                  </a:ext>
                </a:extLst>
              </a:tr>
            </a:tbl>
          </a:graphicData>
        </a:graphic>
      </p:graphicFrame>
    </p:spTree>
    <p:custDataLst>
      <p:tags r:id="rId1"/>
    </p:custDataLst>
    <p:extLst>
      <p:ext uri="{BB962C8B-B14F-4D97-AF65-F5344CB8AC3E}">
        <p14:creationId xmlns:p14="http://schemas.microsoft.com/office/powerpoint/2010/main" val="4041195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5846617" y="1952024"/>
            <a:ext cx="5393283" cy="3683060"/>
          </a:xfrm>
          <a:prstGeom prst="rect">
            <a:avLst/>
          </a:prstGeom>
        </p:spPr>
        <p:txBody>
          <a:bodyPr wrap="square">
            <a:spAutoFit/>
          </a:bodyPr>
          <a:lstStyle/>
          <a:p>
            <a:pPr algn="just" defTabSz="911225">
              <a:lnSpc>
                <a:spcPts val="3500"/>
              </a:lnSpc>
              <a:tabLst>
                <a:tab pos="6283325" algn="l"/>
              </a:tabLst>
            </a:pPr>
            <a:r>
              <a:rPr lang="es-MX" dirty="0">
                <a:solidFill>
                  <a:schemeClr val="tx1">
                    <a:lumMod val="65000"/>
                    <a:lumOff val="35000"/>
                  </a:schemeClr>
                </a:solidFill>
                <a:latin typeface="Arial" panose="020B0604020202020204" pitchFamily="34" charset="0"/>
                <a:cs typeface="Arial" panose="020B0604020202020204" pitchFamily="34" charset="0"/>
              </a:rPr>
              <a:t> Asegurar la </a:t>
            </a:r>
            <a:r>
              <a:rPr lang="es-MX" dirty="0">
                <a:solidFill>
                  <a:schemeClr val="accent1">
                    <a:lumMod val="75000"/>
                  </a:schemeClr>
                </a:solidFill>
                <a:latin typeface="Arial" panose="020B0604020202020204" pitchFamily="34" charset="0"/>
                <a:cs typeface="Arial" panose="020B0604020202020204" pitchFamily="34" charset="0"/>
              </a:rPr>
              <a:t>disponibilidad de información de mayor calidad   a un menor costo </a:t>
            </a:r>
            <a:r>
              <a:rPr lang="es-MX" dirty="0">
                <a:solidFill>
                  <a:schemeClr val="tx1">
                    <a:lumMod val="65000"/>
                    <a:lumOff val="35000"/>
                  </a:schemeClr>
                </a:solidFill>
                <a:latin typeface="Arial" panose="020B0604020202020204" pitchFamily="34" charset="0"/>
                <a:cs typeface="Arial" panose="020B0604020202020204" pitchFamily="34" charset="0"/>
              </a:rPr>
              <a:t>de producción, para los programas de salud y Seguro Popular, que sirva como evidencia para:</a:t>
            </a:r>
            <a:endParaRPr lang="es-MX" sz="600" dirty="0">
              <a:solidFill>
                <a:schemeClr val="tx1">
                  <a:lumMod val="65000"/>
                  <a:lumOff val="35000"/>
                </a:schemeClr>
              </a:solidFill>
              <a:latin typeface="Arial" panose="020B0604020202020204" pitchFamily="34" charset="0"/>
              <a:cs typeface="Arial" panose="020B0604020202020204" pitchFamily="34" charset="0"/>
            </a:endParaRPr>
          </a:p>
          <a:p>
            <a:pPr marL="898525" lvl="1" indent="-268288">
              <a:lnSpc>
                <a:spcPts val="3500"/>
              </a:lnSpc>
              <a:buFont typeface="Wingdings" panose="05000000000000000000" pitchFamily="2" charset="2"/>
              <a:buChar char="§"/>
              <a:tabLst>
                <a:tab pos="173038" algn="l"/>
              </a:tabLst>
            </a:pPr>
            <a:r>
              <a:rPr lang="es-MX" dirty="0">
                <a:solidFill>
                  <a:schemeClr val="tx1">
                    <a:lumMod val="65000"/>
                    <a:lumOff val="35000"/>
                  </a:schemeClr>
                </a:solidFill>
                <a:latin typeface="Arial" panose="020B0604020202020204" pitchFamily="34" charset="0"/>
                <a:cs typeface="Arial" panose="020B0604020202020204" pitchFamily="34" charset="0"/>
              </a:rPr>
              <a:t>Evaluación de los programas de salud</a:t>
            </a:r>
          </a:p>
          <a:p>
            <a:pPr marL="898525" lvl="1" indent="-268288">
              <a:lnSpc>
                <a:spcPts val="3500"/>
              </a:lnSpc>
              <a:buFont typeface="Wingdings" panose="05000000000000000000" pitchFamily="2" charset="2"/>
              <a:buChar char="§"/>
              <a:tabLst>
                <a:tab pos="173038" algn="l"/>
              </a:tabLst>
            </a:pPr>
            <a:r>
              <a:rPr lang="es-MX" dirty="0">
                <a:solidFill>
                  <a:schemeClr val="tx1">
                    <a:lumMod val="65000"/>
                    <a:lumOff val="35000"/>
                  </a:schemeClr>
                </a:solidFill>
                <a:latin typeface="Arial" panose="020B0604020202020204" pitchFamily="34" charset="0"/>
                <a:cs typeface="Arial" panose="020B0604020202020204" pitchFamily="34" charset="0"/>
              </a:rPr>
              <a:t>Planeación de políticas públicas </a:t>
            </a:r>
          </a:p>
          <a:p>
            <a:pPr marL="898525" lvl="1" indent="-268288">
              <a:lnSpc>
                <a:spcPts val="3500"/>
              </a:lnSpc>
              <a:buFont typeface="Wingdings" panose="05000000000000000000" pitchFamily="2" charset="2"/>
              <a:buChar char="§"/>
              <a:tabLst>
                <a:tab pos="173038" algn="l"/>
              </a:tabLst>
            </a:pPr>
            <a:r>
              <a:rPr lang="es-MX" dirty="0">
                <a:solidFill>
                  <a:schemeClr val="tx1">
                    <a:lumMod val="65000"/>
                    <a:lumOff val="35000"/>
                  </a:schemeClr>
                </a:solidFill>
                <a:latin typeface="Arial" panose="020B0604020202020204" pitchFamily="34" charset="0"/>
                <a:cs typeface="Arial" panose="020B0604020202020204" pitchFamily="34" charset="0"/>
              </a:rPr>
              <a:t>Asignación de recursos basada en evidencia.</a:t>
            </a:r>
            <a:endParaRPr lang="es-MX" dirty="0">
              <a:solidFill>
                <a:schemeClr val="tx1">
                  <a:lumMod val="65000"/>
                  <a:lumOff val="35000"/>
                </a:schemeClr>
              </a:solidFill>
            </a:endParaRPr>
          </a:p>
        </p:txBody>
      </p:sp>
      <p:sp>
        <p:nvSpPr>
          <p:cNvPr id="2" name="CuadroTexto 1"/>
          <p:cNvSpPr txBox="1"/>
          <p:nvPr/>
        </p:nvSpPr>
        <p:spPr>
          <a:xfrm>
            <a:off x="5888178" y="1288474"/>
            <a:ext cx="2424546" cy="400110"/>
          </a:xfrm>
          <a:prstGeom prst="rect">
            <a:avLst/>
          </a:prstGeom>
          <a:noFill/>
        </p:spPr>
        <p:txBody>
          <a:bodyPr wrap="square" rtlCol="0">
            <a:spAutoFit/>
          </a:bodyPr>
          <a:lstStyle/>
          <a:p>
            <a:r>
              <a:rPr lang="es-MX" sz="2000" b="1" dirty="0"/>
              <a:t>Objetivo de SINBA</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47" y="1401747"/>
            <a:ext cx="3793921" cy="3134904"/>
          </a:xfrm>
          <a:prstGeom prst="rect">
            <a:avLst/>
          </a:prstGeom>
        </p:spPr>
      </p:pic>
      <p:sp>
        <p:nvSpPr>
          <p:cNvPr id="9" name="CuadroTexto 8"/>
          <p:cNvSpPr txBox="1"/>
          <p:nvPr/>
        </p:nvSpPr>
        <p:spPr>
          <a:xfrm>
            <a:off x="942102" y="4648234"/>
            <a:ext cx="3200401" cy="1631216"/>
          </a:xfrm>
          <a:prstGeom prst="rect">
            <a:avLst/>
          </a:prstGeom>
          <a:noFill/>
        </p:spPr>
        <p:txBody>
          <a:bodyPr wrap="square" rtlCol="0">
            <a:spAutoFit/>
          </a:bodyPr>
          <a:lstStyle/>
          <a:p>
            <a:pPr algn="ctr"/>
            <a:endParaRPr lang="es-MX" sz="2000" b="1" dirty="0">
              <a:solidFill>
                <a:schemeClr val="tx1">
                  <a:lumMod val="65000"/>
                  <a:lumOff val="35000"/>
                </a:schemeClr>
              </a:solidFill>
              <a:latin typeface="Soberana Sans" panose="02000000000000000000" pitchFamily="50" charset="0"/>
              <a:cs typeface="Arial" panose="020B0604020202020204" pitchFamily="34" charset="0"/>
            </a:endParaRPr>
          </a:p>
          <a:p>
            <a:pPr algn="ctr"/>
            <a:r>
              <a:rPr lang="es-MX" sz="2000" b="1" dirty="0">
                <a:solidFill>
                  <a:schemeClr val="tx1">
                    <a:lumMod val="65000"/>
                    <a:lumOff val="35000"/>
                  </a:schemeClr>
                </a:solidFill>
                <a:latin typeface="Soberana Sans" panose="02000000000000000000" pitchFamily="50" charset="0"/>
                <a:cs typeface="Arial" panose="020B0604020202020204" pitchFamily="34" charset="0"/>
              </a:rPr>
              <a:t>Sistema Nacional de Información Básica en Materia de Salud</a:t>
            </a:r>
          </a:p>
          <a:p>
            <a:pPr algn="ctr"/>
            <a:endParaRPr lang="es-MX" sz="2000" dirty="0">
              <a:solidFill>
                <a:schemeClr val="tx1">
                  <a:lumMod val="65000"/>
                  <a:lumOff val="35000"/>
                </a:schemeClr>
              </a:solidFill>
              <a:latin typeface="Soberana Sans" panose="02000000000000000000" pitchFamily="50" charset="0"/>
            </a:endParaRPr>
          </a:p>
        </p:txBody>
      </p:sp>
    </p:spTree>
    <p:custDataLst>
      <p:tags r:id="rId1"/>
    </p:custDataLst>
    <p:extLst>
      <p:ext uri="{BB962C8B-B14F-4D97-AF65-F5344CB8AC3E}">
        <p14:creationId xmlns:p14="http://schemas.microsoft.com/office/powerpoint/2010/main" val="188732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45656" b="4940"/>
          <a:stretch/>
        </p:blipFill>
        <p:spPr>
          <a:xfrm>
            <a:off x="144144" y="266111"/>
            <a:ext cx="2733527"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49635"/>
            <a:ext cx="1247619" cy="1028571"/>
          </a:xfrm>
          <a:prstGeom prst="rect">
            <a:avLst/>
          </a:prstGeom>
        </p:spPr>
      </p:pic>
      <p:sp>
        <p:nvSpPr>
          <p:cNvPr id="58" name="CuadroTexto 57"/>
          <p:cNvSpPr txBox="1"/>
          <p:nvPr/>
        </p:nvSpPr>
        <p:spPr>
          <a:xfrm>
            <a:off x="4289612" y="30155"/>
            <a:ext cx="4087095" cy="707886"/>
          </a:xfrm>
          <a:prstGeom prst="rect">
            <a:avLst/>
          </a:prstGeom>
          <a:noFill/>
        </p:spPr>
        <p:txBody>
          <a:bodyPr wrap="square" rtlCol="0">
            <a:spAutoFit/>
          </a:bodyPr>
          <a:lstStyle/>
          <a:p>
            <a:r>
              <a:rPr lang="es-MX" sz="2000" b="1" dirty="0"/>
              <a:t>Antecedentes</a:t>
            </a:r>
          </a:p>
          <a:p>
            <a:r>
              <a:rPr lang="es-MX" sz="2000" b="1" dirty="0"/>
              <a:t>Proceso actuales</a:t>
            </a:r>
          </a:p>
        </p:txBody>
      </p:sp>
      <p:sp>
        <p:nvSpPr>
          <p:cNvPr id="59" name="Rectángulo 58"/>
          <p:cNvSpPr/>
          <p:nvPr/>
        </p:nvSpPr>
        <p:spPr>
          <a:xfrm>
            <a:off x="4249271" y="829138"/>
            <a:ext cx="7611087" cy="6316473"/>
          </a:xfrm>
          <a:prstGeom prst="rect">
            <a:avLst/>
          </a:prstGeom>
        </p:spPr>
        <p:txBody>
          <a:bodyPr wrap="square">
            <a:spAutoFit/>
          </a:bodyPr>
          <a:lstStyle/>
          <a:p>
            <a:pPr algn="just">
              <a:lnSpc>
                <a:spcPct val="107000"/>
              </a:lnSpc>
              <a:spcAft>
                <a:spcPts val="0"/>
              </a:spcAft>
            </a:pPr>
            <a:r>
              <a:rPr lang="es-MX" sz="15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El Sistema Nacional de Salud (SNS) en México es un sistema fragmentado donde la atención médica se encuentra a cargo de varias instituciones las cuales con autonomía han definido las plataformas tecnológicas para la gestión de información con una marcada heterogeneidad y diferente madurez en los niveles de conectividad. </a:t>
            </a:r>
          </a:p>
          <a:p>
            <a:pPr algn="just">
              <a:lnSpc>
                <a:spcPct val="107000"/>
              </a:lnSpc>
              <a:spcAft>
                <a:spcPts val="0"/>
              </a:spcAft>
            </a:pPr>
            <a:r>
              <a:rPr lang="es-MX" sz="15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s-MX" sz="15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Así mismo, al interior de la Secretaría de Salud se han creado diversas unidades administrativas y órganos administrativos desconcentrados los cuales ha realizado diversos esfuerzos para la captación de datos a nivel nacional.  </a:t>
            </a:r>
          </a:p>
          <a:p>
            <a:pPr algn="just">
              <a:lnSpc>
                <a:spcPct val="107000"/>
              </a:lnSpc>
              <a:spcAft>
                <a:spcPts val="0"/>
              </a:spcAft>
            </a:pPr>
            <a:r>
              <a:rPr lang="es-MX" sz="15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s-MX" sz="15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Lo anterior, ha generado ingobernabilidad en los sistemas de información, falta de homologación en la producción, registro, procesamiento e intercambio de información en salud; provocando duplicidad en los procesos de generación y difusión de la información, afectando con ello directamente su calidad</a:t>
            </a:r>
            <a:r>
              <a:rPr lang="es-MX" sz="15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endParaRPr lang="es-MX" sz="1500"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MX" sz="2000" b="1" dirty="0" smtClean="0">
                <a:solidFill>
                  <a:schemeClr val="tx1">
                    <a:lumMod val="65000"/>
                    <a:lumOff val="35000"/>
                  </a:schemeClr>
                </a:solidFill>
                <a:ea typeface="Calibri" panose="020F0502020204030204" pitchFamily="34" charset="0"/>
                <a:cs typeface="Arial" panose="020B0604020202020204" pitchFamily="34" charset="0"/>
              </a:rPr>
              <a:t>Proceso SINBA</a:t>
            </a:r>
          </a:p>
          <a:p>
            <a:pPr algn="just">
              <a:lnSpc>
                <a:spcPct val="107000"/>
              </a:lnSpc>
              <a:spcAft>
                <a:spcPts val="0"/>
              </a:spcAft>
            </a:pPr>
            <a:endParaRPr lang="es-MX" sz="15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s-MX" sz="1500" dirty="0">
                <a:solidFill>
                  <a:schemeClr val="tx1">
                    <a:lumMod val="65000"/>
                    <a:lumOff val="35000"/>
                  </a:schemeClr>
                </a:solidFill>
                <a:latin typeface="Arial" panose="020B0604020202020204" pitchFamily="34" charset="0"/>
                <a:cs typeface="Arial" panose="020B0604020202020204" pitchFamily="34" charset="0"/>
              </a:rPr>
              <a:t>Es por ello que el  objetivo principal del SINBA Sistema Nacional de Información Básica en Materia de Salud  es ser una herramienta que garantice el intercambio de información, proveer un marco confiable y oportuno para fines legales y estadísticos  en materia de salud a nivel nacional que integrará de forma estructurada y sistematizada la Información Básica en materia de Salud, a través de los procedimientos, protocolos y plataformas tecnológicas que permitan la operación del sistema, estos nuevos procesos serán  administrados por la Secretaría de Salud, obteniendo una reducción de tiempo y costos.</a:t>
            </a:r>
          </a:p>
          <a:p>
            <a:pPr algn="just">
              <a:lnSpc>
                <a:spcPct val="107000"/>
              </a:lnSpc>
              <a:spcAft>
                <a:spcPts val="0"/>
              </a:spcAft>
            </a:pPr>
            <a:endParaRPr lang="es-MX" sz="15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0" name="Imagen 59"/>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23989" t="24406" r="26203" b="12595"/>
          <a:stretch/>
        </p:blipFill>
        <p:spPr>
          <a:xfrm>
            <a:off x="12524" y="1959429"/>
            <a:ext cx="4008147" cy="3207388"/>
          </a:xfrm>
          <a:prstGeom prst="rect">
            <a:avLst/>
          </a:prstGeom>
        </p:spPr>
      </p:pic>
      <p:sp>
        <p:nvSpPr>
          <p:cNvPr id="61" name="CuadroTexto 60"/>
          <p:cNvSpPr txBox="1"/>
          <p:nvPr/>
        </p:nvSpPr>
        <p:spPr>
          <a:xfrm>
            <a:off x="1111162" y="1504067"/>
            <a:ext cx="3020291" cy="369332"/>
          </a:xfrm>
          <a:prstGeom prst="rect">
            <a:avLst/>
          </a:prstGeom>
          <a:noFill/>
        </p:spPr>
        <p:txBody>
          <a:bodyPr wrap="square" rtlCol="0">
            <a:spAutoFit/>
          </a:bodyPr>
          <a:lstStyle/>
          <a:p>
            <a:r>
              <a:rPr lang="es-MX" b="1" dirty="0"/>
              <a:t>PROCESOS ACTUALES</a:t>
            </a:r>
          </a:p>
        </p:txBody>
      </p:sp>
      <p:sp>
        <p:nvSpPr>
          <p:cNvPr id="62" name="CuadroTexto 61"/>
          <p:cNvSpPr txBox="1"/>
          <p:nvPr/>
        </p:nvSpPr>
        <p:spPr>
          <a:xfrm>
            <a:off x="1417238" y="5268329"/>
            <a:ext cx="3020291" cy="369332"/>
          </a:xfrm>
          <a:prstGeom prst="rect">
            <a:avLst/>
          </a:prstGeom>
          <a:noFill/>
        </p:spPr>
        <p:txBody>
          <a:bodyPr wrap="square" rtlCol="0">
            <a:spAutoFit/>
          </a:bodyPr>
          <a:lstStyle/>
          <a:p>
            <a:r>
              <a:rPr lang="es-MX" b="1" dirty="0"/>
              <a:t>PROCESO SINBA</a:t>
            </a:r>
          </a:p>
        </p:txBody>
      </p:sp>
    </p:spTree>
    <p:custDataLst>
      <p:tags r:id="rId1"/>
    </p:custDataLst>
    <p:extLst>
      <p:ext uri="{BB962C8B-B14F-4D97-AF65-F5344CB8AC3E}">
        <p14:creationId xmlns:p14="http://schemas.microsoft.com/office/powerpoint/2010/main" val="7184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10" name="CuadroTexto 9"/>
          <p:cNvSpPr txBox="1"/>
          <p:nvPr/>
        </p:nvSpPr>
        <p:spPr>
          <a:xfrm>
            <a:off x="4280293" y="1145521"/>
            <a:ext cx="2722220"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Beneficios de SINBA</a:t>
            </a:r>
          </a:p>
        </p:txBody>
      </p:sp>
      <p:sp>
        <p:nvSpPr>
          <p:cNvPr id="12" name="CuadroTexto 6"/>
          <p:cNvSpPr txBox="1"/>
          <p:nvPr/>
        </p:nvSpPr>
        <p:spPr>
          <a:xfrm>
            <a:off x="578769" y="1770534"/>
            <a:ext cx="9039407" cy="630942"/>
          </a:xfrm>
          <a:prstGeom prst="rect">
            <a:avLst/>
          </a:prstGeom>
          <a:noFill/>
        </p:spPr>
        <p:txBody>
          <a:bodyPr wrap="square" rtlCol="0">
            <a:spAutoFit/>
          </a:bodyPr>
          <a:lstStyle/>
          <a:p>
            <a:pPr marL="0" marR="0" lvl="0" indent="0" algn="just" defTabSz="914400" eaLnBrk="1" fontAlgn="auto" latinLnBrk="0" hangingPunct="1">
              <a:lnSpc>
                <a:spcPts val="2100"/>
              </a:lnSpc>
              <a:spcBef>
                <a:spcPts val="0"/>
              </a:spcBef>
              <a:spcAft>
                <a:spcPts val="2400"/>
              </a:spcAft>
              <a:buClrTx/>
              <a:buSzTx/>
              <a:buFontTx/>
              <a:buNone/>
              <a:tabLst/>
              <a:defRPr/>
            </a:pPr>
            <a:r>
              <a:rPr kumimoji="0" lang="es-MX"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itchFamily="34" charset="0"/>
              </a:rPr>
              <a:t>Con el despliegue e implementación de SINBA se busca obtener los siguientes beneficios:  </a:t>
            </a:r>
          </a:p>
        </p:txBody>
      </p:sp>
      <p:sp>
        <p:nvSpPr>
          <p:cNvPr id="43" name="Pentágono 7"/>
          <p:cNvSpPr/>
          <p:nvPr/>
        </p:nvSpPr>
        <p:spPr>
          <a:xfrm>
            <a:off x="2471996" y="2679269"/>
            <a:ext cx="7887026" cy="630942"/>
          </a:xfrm>
          <a:prstGeom prst="homePlate">
            <a:avLst/>
          </a:prstGeom>
          <a:solidFill>
            <a:srgbClr val="F3F3F3"/>
          </a:solidFill>
          <a:ln w="3175" cap="rnd" cmpd="sng" algn="ctr">
            <a:solidFill>
              <a:srgbClr val="006600"/>
            </a:solidFill>
            <a:prstDash val="solid"/>
          </a:ln>
          <a:effectLst/>
        </p:spPr>
        <p:txBody>
          <a:bodyPr rtlCol="0" anchor="ctr"/>
          <a:lstStyle/>
          <a:p>
            <a:pPr algn="ctr">
              <a:lnSpc>
                <a:spcPts val="1920"/>
              </a:lnSpc>
              <a:defRPr/>
            </a:pPr>
            <a:endParaRPr lang="es-MX" sz="1600" b="1" i="1" kern="0" dirty="0">
              <a:solidFill>
                <a:prstClr val="black"/>
              </a:solidFill>
              <a:latin typeface="Arial" panose="020B0604020202020204" pitchFamily="34" charset="0"/>
              <a:cs typeface="Arial" panose="020B0604020202020204" pitchFamily="34" charset="0"/>
            </a:endParaRPr>
          </a:p>
        </p:txBody>
      </p:sp>
      <p:sp>
        <p:nvSpPr>
          <p:cNvPr id="44" name="Pentágono 8"/>
          <p:cNvSpPr/>
          <p:nvPr/>
        </p:nvSpPr>
        <p:spPr>
          <a:xfrm>
            <a:off x="2480457" y="3424332"/>
            <a:ext cx="7887026" cy="630942"/>
          </a:xfrm>
          <a:prstGeom prst="homePlate">
            <a:avLst/>
          </a:prstGeom>
          <a:solidFill>
            <a:srgbClr val="F3F3F3"/>
          </a:solidFill>
          <a:ln w="3175" cap="rnd" cmpd="sng" algn="ctr">
            <a:solidFill>
              <a:srgbClr val="006600"/>
            </a:solidFill>
            <a:prstDash val="solid"/>
          </a:ln>
          <a:effectLst/>
        </p:spPr>
        <p:txBody>
          <a:bodyPr rtlCol="0" anchor="ctr"/>
          <a:lstStyle/>
          <a:p>
            <a:pPr algn="ctr">
              <a:lnSpc>
                <a:spcPts val="1920"/>
              </a:lnSpc>
            </a:pPr>
            <a:endParaRPr lang="es-MX" b="1" i="1" kern="0">
              <a:solidFill>
                <a:prstClr val="black"/>
              </a:solidFill>
              <a:latin typeface="Arial" panose="020B0604020202020204" pitchFamily="34" charset="0"/>
              <a:cs typeface="Arial" panose="020B0604020202020204" pitchFamily="34" charset="0"/>
            </a:endParaRPr>
          </a:p>
        </p:txBody>
      </p:sp>
      <p:sp>
        <p:nvSpPr>
          <p:cNvPr id="45" name="Pentágono 9"/>
          <p:cNvSpPr/>
          <p:nvPr/>
        </p:nvSpPr>
        <p:spPr>
          <a:xfrm>
            <a:off x="2496858" y="4932763"/>
            <a:ext cx="7887026" cy="630942"/>
          </a:xfrm>
          <a:prstGeom prst="homePlate">
            <a:avLst/>
          </a:prstGeom>
          <a:solidFill>
            <a:srgbClr val="F3F3F3"/>
          </a:solidFill>
          <a:ln w="3175" cap="rnd" cmpd="sng" algn="ctr">
            <a:solidFill>
              <a:srgbClr val="006600"/>
            </a:solidFill>
            <a:prstDash val="solid"/>
          </a:ln>
          <a:effectLst/>
        </p:spPr>
        <p:txBody>
          <a:bodyPr rtlCol="0" anchor="ctr"/>
          <a:lstStyle/>
          <a:p>
            <a:pPr algn="ctr">
              <a:lnSpc>
                <a:spcPts val="1920"/>
              </a:lnSpc>
            </a:pPr>
            <a:endParaRPr lang="es-MX" b="1" i="1" kern="0">
              <a:solidFill>
                <a:prstClr val="black"/>
              </a:solidFill>
              <a:latin typeface="Arial" panose="020B0604020202020204" pitchFamily="34" charset="0"/>
              <a:cs typeface="Arial" panose="020B0604020202020204" pitchFamily="34" charset="0"/>
            </a:endParaRPr>
          </a:p>
        </p:txBody>
      </p:sp>
      <p:sp>
        <p:nvSpPr>
          <p:cNvPr id="46" name="Pentágono 10"/>
          <p:cNvSpPr/>
          <p:nvPr/>
        </p:nvSpPr>
        <p:spPr>
          <a:xfrm>
            <a:off x="2505319" y="5677826"/>
            <a:ext cx="7887026" cy="630942"/>
          </a:xfrm>
          <a:prstGeom prst="homePlate">
            <a:avLst/>
          </a:prstGeom>
          <a:solidFill>
            <a:srgbClr val="F3F3F3"/>
          </a:solidFill>
          <a:ln w="3175" cap="rnd" cmpd="sng" algn="ctr">
            <a:solidFill>
              <a:srgbClr val="006600"/>
            </a:solidFill>
            <a:prstDash val="solid"/>
          </a:ln>
          <a:effectLst/>
        </p:spPr>
        <p:txBody>
          <a:bodyPr rtlCol="0" anchor="ctr"/>
          <a:lstStyle/>
          <a:p>
            <a:pPr algn="ctr">
              <a:lnSpc>
                <a:spcPts val="1920"/>
              </a:lnSpc>
            </a:pPr>
            <a:endParaRPr lang="es-MX" b="1" i="1" kern="0">
              <a:solidFill>
                <a:prstClr val="black"/>
              </a:solidFill>
              <a:latin typeface="Arial" panose="020B0604020202020204" pitchFamily="34" charset="0"/>
              <a:cs typeface="Arial" panose="020B0604020202020204" pitchFamily="34" charset="0"/>
            </a:endParaRPr>
          </a:p>
        </p:txBody>
      </p:sp>
      <p:sp>
        <p:nvSpPr>
          <p:cNvPr id="47" name="Rectángulo 11"/>
          <p:cNvSpPr/>
          <p:nvPr/>
        </p:nvSpPr>
        <p:spPr>
          <a:xfrm>
            <a:off x="2035298" y="5694760"/>
            <a:ext cx="8002482" cy="579646"/>
          </a:xfrm>
          <a:prstGeom prst="rect">
            <a:avLst/>
          </a:prstGeom>
        </p:spPr>
        <p:txBody>
          <a:bodyPr wrap="square">
            <a:spAutoFit/>
          </a:bodyPr>
          <a:lstStyle/>
          <a:p>
            <a:pPr lvl="1" algn="just" fontAlgn="base">
              <a:lnSpc>
                <a:spcPts val="1920"/>
              </a:lnSpc>
              <a:spcBef>
                <a:spcPct val="0"/>
              </a:spcBef>
              <a:spcAft>
                <a:spcPts val="1200"/>
              </a:spcAft>
            </a:pPr>
            <a:r>
              <a:rPr lang="es-MX" sz="1600" dirty="0">
                <a:solidFill>
                  <a:prstClr val="black"/>
                </a:solidFill>
                <a:latin typeface="Arial" panose="020B0604020202020204" pitchFamily="34" charset="0"/>
                <a:cs typeface="Arial" panose="020B0604020202020204" pitchFamily="34" charset="0"/>
              </a:rPr>
              <a:t>Aprovechamiento de la información del Padrón General de Salud (PGS) desde los estados</a:t>
            </a:r>
          </a:p>
        </p:txBody>
      </p:sp>
      <p:sp>
        <p:nvSpPr>
          <p:cNvPr id="48" name="CuadroTexto 12"/>
          <p:cNvSpPr txBox="1"/>
          <p:nvPr/>
        </p:nvSpPr>
        <p:spPr>
          <a:xfrm>
            <a:off x="1717132" y="2922401"/>
            <a:ext cx="450784" cy="361637"/>
          </a:xfrm>
          <a:prstGeom prst="rect">
            <a:avLst/>
          </a:prstGeom>
          <a:noFill/>
        </p:spPr>
        <p:txBody>
          <a:bodyPr wrap="square" rtlCol="0">
            <a:spAutoFit/>
          </a:bodyPr>
          <a:lstStyle/>
          <a:p>
            <a:pPr algn="just">
              <a:lnSpc>
                <a:spcPts val="2100"/>
              </a:lnSpc>
              <a:spcAft>
                <a:spcPts val="2400"/>
              </a:spcAft>
              <a:defRPr/>
            </a:pPr>
            <a:r>
              <a:rPr lang="es-MX" sz="6000" b="1" kern="0" dirty="0">
                <a:solidFill>
                  <a:srgbClr val="9BBB59"/>
                </a:solidFill>
                <a:effectLst>
                  <a:outerShdw blurRad="38100" dist="38100" dir="2700000" algn="tl">
                    <a:srgbClr val="000000">
                      <a:alpha val="43137"/>
                    </a:srgbClr>
                  </a:outerShdw>
                </a:effectLst>
                <a:latin typeface="Wingdings 2" panose="05020102010507070707" pitchFamily="18" charset="2"/>
                <a:cs typeface="Arial" charset="0"/>
              </a:rPr>
              <a:t>P</a:t>
            </a:r>
            <a:endParaRPr lang="es-MX" sz="6000" kern="0" dirty="0">
              <a:solidFill>
                <a:srgbClr val="9BBB59"/>
              </a:solidFill>
              <a:latin typeface="Wingdings 2" panose="05020102010507070707" pitchFamily="18" charset="2"/>
              <a:cs typeface="Arial" charset="0"/>
            </a:endParaRPr>
          </a:p>
        </p:txBody>
      </p:sp>
      <p:sp>
        <p:nvSpPr>
          <p:cNvPr id="49" name="CuadroTexto 13"/>
          <p:cNvSpPr txBox="1"/>
          <p:nvPr/>
        </p:nvSpPr>
        <p:spPr>
          <a:xfrm>
            <a:off x="1717132" y="3652033"/>
            <a:ext cx="450784" cy="361637"/>
          </a:xfrm>
          <a:prstGeom prst="rect">
            <a:avLst/>
          </a:prstGeom>
          <a:noFill/>
        </p:spPr>
        <p:txBody>
          <a:bodyPr wrap="square" rtlCol="0">
            <a:spAutoFit/>
          </a:bodyPr>
          <a:lstStyle/>
          <a:p>
            <a:pPr algn="just">
              <a:lnSpc>
                <a:spcPts val="2100"/>
              </a:lnSpc>
              <a:spcAft>
                <a:spcPts val="2400"/>
              </a:spcAft>
              <a:defRPr/>
            </a:pPr>
            <a:r>
              <a:rPr lang="es-MX" sz="6000" b="1" kern="0" dirty="0">
                <a:solidFill>
                  <a:srgbClr val="9BBB59"/>
                </a:solidFill>
                <a:effectLst>
                  <a:outerShdw blurRad="38100" dist="38100" dir="2700000" algn="tl">
                    <a:srgbClr val="000000">
                      <a:alpha val="43137"/>
                    </a:srgbClr>
                  </a:outerShdw>
                </a:effectLst>
                <a:latin typeface="Wingdings 2" panose="05020102010507070707" pitchFamily="18" charset="2"/>
                <a:cs typeface="Arial" charset="0"/>
              </a:rPr>
              <a:t>P</a:t>
            </a:r>
            <a:endParaRPr lang="es-MX" sz="6000" kern="0" dirty="0">
              <a:solidFill>
                <a:srgbClr val="9BBB59"/>
              </a:solidFill>
              <a:latin typeface="Wingdings 2" panose="05020102010507070707" pitchFamily="18" charset="2"/>
              <a:cs typeface="Arial" charset="0"/>
            </a:endParaRPr>
          </a:p>
        </p:txBody>
      </p:sp>
      <p:sp>
        <p:nvSpPr>
          <p:cNvPr id="50" name="CuadroTexto 14"/>
          <p:cNvSpPr txBox="1"/>
          <p:nvPr/>
        </p:nvSpPr>
        <p:spPr>
          <a:xfrm>
            <a:off x="1727782" y="5178089"/>
            <a:ext cx="450784" cy="361637"/>
          </a:xfrm>
          <a:prstGeom prst="rect">
            <a:avLst/>
          </a:prstGeom>
          <a:noFill/>
        </p:spPr>
        <p:txBody>
          <a:bodyPr wrap="square" rtlCol="0">
            <a:spAutoFit/>
          </a:bodyPr>
          <a:lstStyle/>
          <a:p>
            <a:pPr algn="just">
              <a:lnSpc>
                <a:spcPts val="2100"/>
              </a:lnSpc>
              <a:spcAft>
                <a:spcPts val="2400"/>
              </a:spcAft>
              <a:defRPr/>
            </a:pPr>
            <a:r>
              <a:rPr lang="es-MX" sz="6000" b="1" kern="0" dirty="0">
                <a:solidFill>
                  <a:srgbClr val="9BBB59"/>
                </a:solidFill>
                <a:effectLst>
                  <a:outerShdw blurRad="38100" dist="38100" dir="2700000" algn="tl">
                    <a:srgbClr val="000000">
                      <a:alpha val="43137"/>
                    </a:srgbClr>
                  </a:outerShdw>
                </a:effectLst>
                <a:latin typeface="Wingdings 2" panose="05020102010507070707" pitchFamily="18" charset="2"/>
                <a:cs typeface="Arial" charset="0"/>
              </a:rPr>
              <a:t>P</a:t>
            </a:r>
            <a:endParaRPr lang="es-MX" sz="6000" kern="0" dirty="0">
              <a:solidFill>
                <a:srgbClr val="9BBB59"/>
              </a:solidFill>
              <a:latin typeface="Wingdings 2" panose="05020102010507070707" pitchFamily="18" charset="2"/>
              <a:cs typeface="Arial" charset="0"/>
            </a:endParaRPr>
          </a:p>
        </p:txBody>
      </p:sp>
      <p:sp>
        <p:nvSpPr>
          <p:cNvPr id="51" name="CuadroTexto 15"/>
          <p:cNvSpPr txBox="1"/>
          <p:nvPr/>
        </p:nvSpPr>
        <p:spPr>
          <a:xfrm>
            <a:off x="1725029" y="5918573"/>
            <a:ext cx="450784" cy="361637"/>
          </a:xfrm>
          <a:prstGeom prst="rect">
            <a:avLst/>
          </a:prstGeom>
          <a:noFill/>
        </p:spPr>
        <p:txBody>
          <a:bodyPr wrap="square" rtlCol="0">
            <a:spAutoFit/>
          </a:bodyPr>
          <a:lstStyle/>
          <a:p>
            <a:pPr algn="just">
              <a:lnSpc>
                <a:spcPts val="2100"/>
              </a:lnSpc>
              <a:spcAft>
                <a:spcPts val="2400"/>
              </a:spcAft>
              <a:defRPr/>
            </a:pPr>
            <a:r>
              <a:rPr lang="es-MX" sz="6000" b="1" kern="0" dirty="0">
                <a:solidFill>
                  <a:srgbClr val="9BBB59"/>
                </a:solidFill>
                <a:effectLst>
                  <a:outerShdw blurRad="38100" dist="38100" dir="2700000" algn="tl">
                    <a:srgbClr val="000000">
                      <a:alpha val="43137"/>
                    </a:srgbClr>
                  </a:outerShdw>
                </a:effectLst>
                <a:latin typeface="Wingdings 2" panose="05020102010507070707" pitchFamily="18" charset="2"/>
                <a:cs typeface="Arial" charset="0"/>
              </a:rPr>
              <a:t>P</a:t>
            </a:r>
            <a:endParaRPr lang="es-MX" sz="6000" kern="0" dirty="0">
              <a:solidFill>
                <a:srgbClr val="9BBB59"/>
              </a:solidFill>
              <a:latin typeface="Wingdings 2" panose="05020102010507070707" pitchFamily="18" charset="2"/>
              <a:cs typeface="Arial" charset="0"/>
            </a:endParaRPr>
          </a:p>
        </p:txBody>
      </p:sp>
      <p:sp>
        <p:nvSpPr>
          <p:cNvPr id="52" name="Pentágono 16"/>
          <p:cNvSpPr/>
          <p:nvPr/>
        </p:nvSpPr>
        <p:spPr>
          <a:xfrm>
            <a:off x="2503904" y="4166311"/>
            <a:ext cx="7887026" cy="630942"/>
          </a:xfrm>
          <a:prstGeom prst="homePlate">
            <a:avLst/>
          </a:prstGeom>
          <a:solidFill>
            <a:srgbClr val="F3F3F3"/>
          </a:solidFill>
          <a:ln w="3175" cap="rnd" cmpd="sng" algn="ctr">
            <a:solidFill>
              <a:srgbClr val="006600"/>
            </a:solidFill>
            <a:prstDash val="solid"/>
          </a:ln>
          <a:effectLst/>
        </p:spPr>
        <p:txBody>
          <a:bodyPr rtlCol="0" anchor="ctr"/>
          <a:lstStyle/>
          <a:p>
            <a:pPr algn="ctr">
              <a:lnSpc>
                <a:spcPts val="1920"/>
              </a:lnSpc>
            </a:pPr>
            <a:endParaRPr lang="es-MX" b="1" i="1" kern="0">
              <a:solidFill>
                <a:prstClr val="black"/>
              </a:solidFill>
              <a:latin typeface="Arial" panose="020B0604020202020204" pitchFamily="34" charset="0"/>
              <a:cs typeface="Arial" panose="020B0604020202020204" pitchFamily="34" charset="0"/>
            </a:endParaRPr>
          </a:p>
        </p:txBody>
      </p:sp>
      <p:sp>
        <p:nvSpPr>
          <p:cNvPr id="53" name="Rectángulo 17"/>
          <p:cNvSpPr/>
          <p:nvPr/>
        </p:nvSpPr>
        <p:spPr>
          <a:xfrm>
            <a:off x="2015303" y="2700192"/>
            <a:ext cx="8002482" cy="579646"/>
          </a:xfrm>
          <a:prstGeom prst="rect">
            <a:avLst/>
          </a:prstGeom>
        </p:spPr>
        <p:txBody>
          <a:bodyPr wrap="square">
            <a:spAutoFit/>
          </a:bodyPr>
          <a:lstStyle/>
          <a:p>
            <a:pPr lvl="1" algn="just" fontAlgn="base">
              <a:lnSpc>
                <a:spcPts val="1920"/>
              </a:lnSpc>
              <a:spcBef>
                <a:spcPct val="0"/>
              </a:spcBef>
              <a:spcAft>
                <a:spcPts val="1200"/>
              </a:spcAft>
            </a:pPr>
            <a:r>
              <a:rPr lang="es-MX" sz="1600" dirty="0">
                <a:solidFill>
                  <a:prstClr val="black"/>
                </a:solidFill>
                <a:latin typeface="Arial" panose="020B0604020202020204" pitchFamily="34" charset="0"/>
                <a:cs typeface="Arial" panose="020B0604020202020204" pitchFamily="34" charset="0"/>
              </a:rPr>
              <a:t>Acceso a información estadística homologada para toma de decisiones y evaluación de programas federales</a:t>
            </a:r>
          </a:p>
        </p:txBody>
      </p:sp>
      <p:sp>
        <p:nvSpPr>
          <p:cNvPr id="54" name="CuadroTexto 18"/>
          <p:cNvSpPr txBox="1"/>
          <p:nvPr/>
        </p:nvSpPr>
        <p:spPr>
          <a:xfrm>
            <a:off x="1711381" y="4430601"/>
            <a:ext cx="450784" cy="361637"/>
          </a:xfrm>
          <a:prstGeom prst="rect">
            <a:avLst/>
          </a:prstGeom>
          <a:noFill/>
        </p:spPr>
        <p:txBody>
          <a:bodyPr wrap="square" rtlCol="0">
            <a:spAutoFit/>
          </a:bodyPr>
          <a:lstStyle/>
          <a:p>
            <a:pPr algn="just">
              <a:lnSpc>
                <a:spcPts val="2100"/>
              </a:lnSpc>
              <a:spcAft>
                <a:spcPts val="2400"/>
              </a:spcAft>
              <a:defRPr/>
            </a:pPr>
            <a:r>
              <a:rPr lang="es-MX" sz="6000" b="1" kern="0" dirty="0">
                <a:solidFill>
                  <a:srgbClr val="9BBB59"/>
                </a:solidFill>
                <a:effectLst>
                  <a:outerShdw blurRad="38100" dist="38100" dir="2700000" algn="tl">
                    <a:srgbClr val="000000">
                      <a:alpha val="43137"/>
                    </a:srgbClr>
                  </a:outerShdw>
                </a:effectLst>
                <a:latin typeface="Wingdings 2" panose="05020102010507070707" pitchFamily="18" charset="2"/>
                <a:cs typeface="Arial" charset="0"/>
              </a:rPr>
              <a:t>P</a:t>
            </a:r>
            <a:endParaRPr lang="es-MX" sz="6000" kern="0" dirty="0">
              <a:solidFill>
                <a:srgbClr val="9BBB59"/>
              </a:solidFill>
              <a:latin typeface="Wingdings 2" panose="05020102010507070707" pitchFamily="18" charset="2"/>
              <a:cs typeface="Arial" charset="0"/>
            </a:endParaRPr>
          </a:p>
        </p:txBody>
      </p:sp>
      <p:sp>
        <p:nvSpPr>
          <p:cNvPr id="55" name="Rectángulo 19"/>
          <p:cNvSpPr/>
          <p:nvPr/>
        </p:nvSpPr>
        <p:spPr>
          <a:xfrm>
            <a:off x="2029270" y="4967768"/>
            <a:ext cx="8020284" cy="579646"/>
          </a:xfrm>
          <a:prstGeom prst="rect">
            <a:avLst/>
          </a:prstGeom>
        </p:spPr>
        <p:txBody>
          <a:bodyPr wrap="square">
            <a:spAutoFit/>
          </a:bodyPr>
          <a:lstStyle/>
          <a:p>
            <a:pPr lvl="1" algn="just" fontAlgn="base">
              <a:lnSpc>
                <a:spcPts val="1920"/>
              </a:lnSpc>
              <a:spcBef>
                <a:spcPct val="0"/>
              </a:spcBef>
              <a:spcAft>
                <a:spcPts val="1200"/>
              </a:spcAft>
            </a:pPr>
            <a:r>
              <a:rPr lang="es-MX" sz="1600" dirty="0">
                <a:solidFill>
                  <a:prstClr val="black"/>
                </a:solidFill>
                <a:latin typeface="Arial" panose="020B0604020202020204" pitchFamily="34" charset="0"/>
                <a:cs typeface="Arial" panose="020B0604020202020204" pitchFamily="34" charset="0"/>
              </a:rPr>
              <a:t>Posibilidad de sectorialización de información que sólo se tiene regularmente para la SS (VIH, VACUNAS, CACU/CAMA)</a:t>
            </a:r>
          </a:p>
        </p:txBody>
      </p:sp>
      <p:sp>
        <p:nvSpPr>
          <p:cNvPr id="60" name="Rectángulo 20"/>
          <p:cNvSpPr/>
          <p:nvPr/>
        </p:nvSpPr>
        <p:spPr>
          <a:xfrm>
            <a:off x="2042919" y="4193700"/>
            <a:ext cx="8002482" cy="579646"/>
          </a:xfrm>
          <a:prstGeom prst="rect">
            <a:avLst/>
          </a:prstGeom>
        </p:spPr>
        <p:txBody>
          <a:bodyPr wrap="square">
            <a:spAutoFit/>
          </a:bodyPr>
          <a:lstStyle/>
          <a:p>
            <a:pPr lvl="1" algn="just" fontAlgn="base">
              <a:lnSpc>
                <a:spcPts val="1920"/>
              </a:lnSpc>
              <a:spcBef>
                <a:spcPct val="0"/>
              </a:spcBef>
              <a:spcAft>
                <a:spcPts val="1200"/>
              </a:spcAft>
            </a:pPr>
            <a:r>
              <a:rPr lang="es-MX" sz="1600" dirty="0">
                <a:solidFill>
                  <a:prstClr val="black"/>
                </a:solidFill>
                <a:latin typeface="Arial" panose="020B0604020202020204" pitchFamily="34" charset="0"/>
                <a:cs typeface="Arial" panose="020B0604020202020204" pitchFamily="34" charset="0"/>
              </a:rPr>
              <a:t>Información nominal para la asignación de recursos del Seguro Popular y programas federales</a:t>
            </a:r>
          </a:p>
        </p:txBody>
      </p:sp>
      <p:sp>
        <p:nvSpPr>
          <p:cNvPr id="61" name="Rectángulo 21"/>
          <p:cNvSpPr/>
          <p:nvPr/>
        </p:nvSpPr>
        <p:spPr>
          <a:xfrm>
            <a:off x="2022235" y="3451330"/>
            <a:ext cx="7847561" cy="579646"/>
          </a:xfrm>
          <a:prstGeom prst="rect">
            <a:avLst/>
          </a:prstGeom>
        </p:spPr>
        <p:txBody>
          <a:bodyPr wrap="square">
            <a:spAutoFit/>
          </a:bodyPr>
          <a:lstStyle/>
          <a:p>
            <a:pPr lvl="1" algn="just" fontAlgn="base">
              <a:lnSpc>
                <a:spcPts val="1920"/>
              </a:lnSpc>
              <a:spcBef>
                <a:spcPct val="0"/>
              </a:spcBef>
              <a:spcAft>
                <a:spcPts val="1200"/>
              </a:spcAft>
            </a:pPr>
            <a:r>
              <a:rPr lang="es-MX" sz="1600" dirty="0">
                <a:solidFill>
                  <a:prstClr val="black"/>
                </a:solidFill>
                <a:latin typeface="Arial" panose="020B0604020202020204" pitchFamily="34" charset="0"/>
                <a:cs typeface="Arial" panose="020B0604020202020204" pitchFamily="34" charset="0"/>
              </a:rPr>
              <a:t>Incremento en la calidad de esta información y optimización en su proceso de acopio</a:t>
            </a:r>
          </a:p>
        </p:txBody>
      </p:sp>
      <p:sp>
        <p:nvSpPr>
          <p:cNvPr id="62" name="Rectángulo 61"/>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115642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p:cNvSpPr txBox="1"/>
          <p:nvPr/>
        </p:nvSpPr>
        <p:spPr>
          <a:xfrm>
            <a:off x="4876795" y="1371599"/>
            <a:ext cx="6511636" cy="1631216"/>
          </a:xfrm>
          <a:prstGeom prst="rect">
            <a:avLst/>
          </a:prstGeom>
          <a:noFill/>
        </p:spPr>
        <p:txBody>
          <a:bodyPr wrap="square" rtlCol="0">
            <a:spAutoFit/>
          </a:bodyPr>
          <a:lstStyle/>
          <a:p>
            <a:r>
              <a:rPr lang="es-MX" sz="2000" b="1" dirty="0"/>
              <a:t>Componentes de SINBA</a:t>
            </a:r>
          </a:p>
          <a:p>
            <a:endParaRPr lang="es-MX" sz="2000" b="1" dirty="0"/>
          </a:p>
          <a:p>
            <a:r>
              <a:rPr lang="es-MX" sz="2000" b="1" dirty="0"/>
              <a:t>1.- Modelo de Gobierno de Información y Protección de Datos Personales en Salud.</a:t>
            </a:r>
            <a:endParaRPr lang="es-MX" sz="2000" dirty="0"/>
          </a:p>
          <a:p>
            <a:endParaRPr lang="es-MX" sz="2000" b="1" dirty="0"/>
          </a:p>
        </p:txBody>
      </p:sp>
      <p:sp>
        <p:nvSpPr>
          <p:cNvPr id="2" name="Rectángulo 1"/>
          <p:cNvSpPr/>
          <p:nvPr/>
        </p:nvSpPr>
        <p:spPr>
          <a:xfrm>
            <a:off x="4862940" y="2704451"/>
            <a:ext cx="6899563" cy="4505849"/>
          </a:xfrm>
          <a:prstGeom prst="rect">
            <a:avLst/>
          </a:prstGeom>
        </p:spPr>
        <p:txBody>
          <a:bodyPr wrap="square">
            <a:spAutoFit/>
          </a:bodyPr>
          <a:lstStyle/>
          <a:p>
            <a:pPr algn="just"/>
            <a:r>
              <a:rPr lang="es-MX" dirty="0">
                <a:solidFill>
                  <a:schemeClr val="tx1">
                    <a:lumMod val="65000"/>
                    <a:lumOff val="35000"/>
                  </a:schemeClr>
                </a:solidFill>
                <a:latin typeface="Arial" panose="020B0604020202020204" pitchFamily="34" charset="0"/>
                <a:cs typeface="Arial" panose="020B0604020202020204" pitchFamily="34" charset="0"/>
              </a:rPr>
              <a:t>Es un marco rector que establece los lineamientos, la estructura y los mecanismos para la gestión de la información en salud.</a:t>
            </a:r>
          </a:p>
          <a:p>
            <a:pPr algn="just"/>
            <a:endParaRPr lang="es-MX" dirty="0">
              <a:solidFill>
                <a:schemeClr val="tx1">
                  <a:lumMod val="65000"/>
                  <a:lumOff val="35000"/>
                </a:schemeClr>
              </a:solidFill>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2.- e - SINAIS</a:t>
            </a:r>
          </a:p>
          <a:p>
            <a:pPr algn="just"/>
            <a:endParaRPr lang="es-MX" dirty="0">
              <a:latin typeface="Arial" panose="020B0604020202020204" pitchFamily="34" charset="0"/>
              <a:cs typeface="Arial" panose="020B0604020202020204" pitchFamily="34" charset="0"/>
            </a:endParaRPr>
          </a:p>
          <a:p>
            <a:pPr algn="just"/>
            <a:r>
              <a:rPr lang="es-MX" dirty="0">
                <a:solidFill>
                  <a:schemeClr val="tx1">
                    <a:lumMod val="65000"/>
                    <a:lumOff val="35000"/>
                  </a:schemeClr>
                </a:solidFill>
                <a:latin typeface="Arial" panose="020B0604020202020204" pitchFamily="34" charset="0"/>
                <a:cs typeface="Arial" panose="020B0604020202020204" pitchFamily="34" charset="0"/>
              </a:rPr>
              <a:t>Es la plataforma tecnológica del SINBA conformada con la información contenida en el SINAIS  y que apoya la convergencia de los sistemas de información así como el acceso efectivo y de calidad a los servicios de salud, gestionando la unicidad de la persona y el uso eficiente de la capacidad instalada en las instituciones públicas de salud, mediante la integración y el intercambio de información clínica asociada a los usuarios de los diferentes sistemas. </a:t>
            </a:r>
          </a:p>
          <a:p>
            <a:pPr algn="just"/>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lvl="0" algn="just">
              <a:lnSpc>
                <a:spcPct val="115000"/>
              </a:lnSpc>
              <a:spcAft>
                <a:spcPts val="0"/>
              </a:spcAft>
            </a:pPr>
            <a:endParaRPr lang="es-MX"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es-MX"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p:txBody>
      </p:sp>
      <p:grpSp>
        <p:nvGrpSpPr>
          <p:cNvPr id="20" name="Grupo 19"/>
          <p:cNvGrpSpPr/>
          <p:nvPr/>
        </p:nvGrpSpPr>
        <p:grpSpPr>
          <a:xfrm>
            <a:off x="335954" y="1518052"/>
            <a:ext cx="4045009" cy="4240837"/>
            <a:chOff x="2152815" y="1353572"/>
            <a:chExt cx="5070137" cy="5215257"/>
          </a:xfrm>
        </p:grpSpPr>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2815" y="1353572"/>
              <a:ext cx="5070137" cy="5215257"/>
            </a:xfrm>
            <a:prstGeom prst="rect">
              <a:avLst/>
            </a:prstGeom>
          </p:spPr>
        </p:pic>
        <p:sp>
          <p:nvSpPr>
            <p:cNvPr id="22" name="Rectángulo 21"/>
            <p:cNvSpPr/>
            <p:nvPr/>
          </p:nvSpPr>
          <p:spPr>
            <a:xfrm rot="306066">
              <a:off x="2542673" y="3617495"/>
              <a:ext cx="208547" cy="4572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3" name="Triángulo isósceles 22"/>
            <p:cNvSpPr/>
            <p:nvPr/>
          </p:nvSpPr>
          <p:spPr>
            <a:xfrm rot="269117">
              <a:off x="2390272" y="3628513"/>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24" name="Rectángulo 23"/>
            <p:cNvSpPr/>
            <p:nvPr/>
          </p:nvSpPr>
          <p:spPr>
            <a:xfrm rot="4931742">
              <a:off x="3936547" y="1801153"/>
              <a:ext cx="197281" cy="38543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5" name="Triángulo isósceles 24"/>
            <p:cNvSpPr/>
            <p:nvPr/>
          </p:nvSpPr>
          <p:spPr>
            <a:xfrm rot="3979424">
              <a:off x="3743097" y="1791541"/>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26" name="Rectángulo 25"/>
            <p:cNvSpPr/>
            <p:nvPr/>
          </p:nvSpPr>
          <p:spPr>
            <a:xfrm rot="8681567">
              <a:off x="6125915" y="2413789"/>
              <a:ext cx="222594" cy="26905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7" name="Triángulo isósceles 26"/>
            <p:cNvSpPr/>
            <p:nvPr/>
          </p:nvSpPr>
          <p:spPr>
            <a:xfrm rot="8200492">
              <a:off x="5880388" y="2264757"/>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28" name="Rectángulo 27"/>
            <p:cNvSpPr/>
            <p:nvPr/>
          </p:nvSpPr>
          <p:spPr>
            <a:xfrm rot="13309306">
              <a:off x="6295528" y="5057297"/>
              <a:ext cx="222594" cy="26905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9" name="Triángulo isósceles 28"/>
            <p:cNvSpPr/>
            <p:nvPr/>
          </p:nvSpPr>
          <p:spPr>
            <a:xfrm rot="13126357">
              <a:off x="6221145" y="4896957"/>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30" name="Rectángulo 29"/>
            <p:cNvSpPr/>
            <p:nvPr/>
          </p:nvSpPr>
          <p:spPr>
            <a:xfrm rot="6926183">
              <a:off x="4086224" y="5883996"/>
              <a:ext cx="222594" cy="26905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31" name="Triángulo isósceles 30"/>
            <p:cNvSpPr/>
            <p:nvPr/>
          </p:nvSpPr>
          <p:spPr>
            <a:xfrm rot="17615916">
              <a:off x="4051657" y="5812650"/>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grpSp>
    </p:spTree>
    <p:custDataLst>
      <p:tags r:id="rId1"/>
    </p:custDataLst>
    <p:extLst>
      <p:ext uri="{BB962C8B-B14F-4D97-AF65-F5344CB8AC3E}">
        <p14:creationId xmlns:p14="http://schemas.microsoft.com/office/powerpoint/2010/main" val="1801034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p:cNvSpPr txBox="1"/>
          <p:nvPr/>
        </p:nvSpPr>
        <p:spPr>
          <a:xfrm>
            <a:off x="4876795" y="1371599"/>
            <a:ext cx="6511636" cy="1323439"/>
          </a:xfrm>
          <a:prstGeom prst="rect">
            <a:avLst/>
          </a:prstGeom>
          <a:noFill/>
        </p:spPr>
        <p:txBody>
          <a:bodyPr wrap="square" rtlCol="0">
            <a:spAutoFit/>
          </a:bodyPr>
          <a:lstStyle/>
          <a:p>
            <a:r>
              <a:rPr lang="es-MX" sz="2000" b="1" dirty="0"/>
              <a:t>Componentes de SINBA</a:t>
            </a:r>
          </a:p>
          <a:p>
            <a:endParaRPr lang="es-MX" sz="2000" b="1" dirty="0"/>
          </a:p>
          <a:p>
            <a:r>
              <a:rPr lang="es-MX" sz="2000" b="1" dirty="0" smtClean="0"/>
              <a:t>3.- </a:t>
            </a:r>
            <a:r>
              <a:rPr lang="es-MX" sz="2000" b="1" dirty="0"/>
              <a:t>Indicadores de Calidad</a:t>
            </a:r>
            <a:endParaRPr lang="es-MX" sz="2000" dirty="0"/>
          </a:p>
          <a:p>
            <a:endParaRPr lang="es-MX" sz="2000" b="1" dirty="0"/>
          </a:p>
        </p:txBody>
      </p:sp>
      <p:sp>
        <p:nvSpPr>
          <p:cNvPr id="2" name="Rectángulo 1"/>
          <p:cNvSpPr/>
          <p:nvPr/>
        </p:nvSpPr>
        <p:spPr>
          <a:xfrm>
            <a:off x="4862941" y="2704451"/>
            <a:ext cx="5933356" cy="2843855"/>
          </a:xfrm>
          <a:prstGeom prst="rect">
            <a:avLst/>
          </a:prstGeom>
        </p:spPr>
        <p:txBody>
          <a:bodyPr wrap="square">
            <a:spAutoFit/>
          </a:bodyPr>
          <a:lstStyle/>
          <a:p>
            <a:pPr algn="just"/>
            <a:r>
              <a:rPr lang="es-MX" dirty="0">
                <a:solidFill>
                  <a:schemeClr val="tx1">
                    <a:lumMod val="65000"/>
                    <a:lumOff val="35000"/>
                  </a:schemeClr>
                </a:solidFill>
                <a:latin typeface="Arial" panose="020B0604020202020204" pitchFamily="34" charset="0"/>
                <a:cs typeface="Arial" panose="020B0604020202020204" pitchFamily="34" charset="0"/>
              </a:rPr>
              <a:t>En el SINBA se han construido indicadores y otras estadísticas relevantes y prioritarias para su difusión mediante la herramienta institucional de Business </a:t>
            </a:r>
            <a:r>
              <a:rPr lang="es-MX" dirty="0" err="1">
                <a:solidFill>
                  <a:schemeClr val="tx1">
                    <a:lumMod val="65000"/>
                    <a:lumOff val="35000"/>
                  </a:schemeClr>
                </a:solidFill>
                <a:latin typeface="Arial" panose="020B0604020202020204" pitchFamily="34" charset="0"/>
                <a:cs typeface="Arial" panose="020B0604020202020204" pitchFamily="34" charset="0"/>
              </a:rPr>
              <a:t>Intelligence</a:t>
            </a:r>
            <a:r>
              <a:rPr lang="es-MX" dirty="0">
                <a:solidFill>
                  <a:schemeClr val="tx1">
                    <a:lumMod val="65000"/>
                    <a:lumOff val="35000"/>
                  </a:schemeClr>
                </a:solidFill>
                <a:latin typeface="Arial" panose="020B0604020202020204" pitchFamily="34" charset="0"/>
                <a:cs typeface="Arial" panose="020B0604020202020204" pitchFamily="34" charset="0"/>
              </a:rPr>
              <a:t> (BI), que adicionalmente permite la consolidación de los diversos componentes que conforman el SINAIS a </a:t>
            </a:r>
            <a:r>
              <a:rPr lang="es-MX" dirty="0" err="1">
                <a:solidFill>
                  <a:schemeClr val="tx1">
                    <a:lumMod val="65000"/>
                    <a:lumOff val="35000"/>
                  </a:schemeClr>
                </a:solidFill>
                <a:latin typeface="Arial" panose="020B0604020202020204" pitchFamily="34" charset="0"/>
                <a:cs typeface="Arial" panose="020B0604020202020204" pitchFamily="34" charset="0"/>
              </a:rPr>
              <a:t>fín</a:t>
            </a:r>
            <a:r>
              <a:rPr lang="es-MX" dirty="0">
                <a:solidFill>
                  <a:schemeClr val="tx1">
                    <a:lumMod val="65000"/>
                    <a:lumOff val="35000"/>
                  </a:schemeClr>
                </a:solidFill>
                <a:latin typeface="Arial" panose="020B0604020202020204" pitchFamily="34" charset="0"/>
                <a:cs typeface="Arial" panose="020B0604020202020204" pitchFamily="34" charset="0"/>
              </a:rPr>
              <a:t> de asegurar la calidad del dato </a:t>
            </a:r>
          </a:p>
          <a:p>
            <a:pPr algn="just"/>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lvl="0" algn="just">
              <a:lnSpc>
                <a:spcPct val="115000"/>
              </a:lnSpc>
              <a:spcAft>
                <a:spcPts val="0"/>
              </a:spcAft>
            </a:pPr>
            <a:endParaRPr lang="es-MX"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es-MX"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p:txBody>
      </p:sp>
      <p:grpSp>
        <p:nvGrpSpPr>
          <p:cNvPr id="20" name="Grupo 19"/>
          <p:cNvGrpSpPr/>
          <p:nvPr/>
        </p:nvGrpSpPr>
        <p:grpSpPr>
          <a:xfrm>
            <a:off x="335954" y="1518052"/>
            <a:ext cx="4045009" cy="4240837"/>
            <a:chOff x="2152815" y="1353572"/>
            <a:chExt cx="5070137" cy="5215257"/>
          </a:xfrm>
        </p:grpSpPr>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2815" y="1353572"/>
              <a:ext cx="5070137" cy="5215257"/>
            </a:xfrm>
            <a:prstGeom prst="rect">
              <a:avLst/>
            </a:prstGeom>
          </p:spPr>
        </p:pic>
        <p:sp>
          <p:nvSpPr>
            <p:cNvPr id="22" name="Rectángulo 21"/>
            <p:cNvSpPr/>
            <p:nvPr/>
          </p:nvSpPr>
          <p:spPr>
            <a:xfrm rot="306066">
              <a:off x="2542673" y="3617495"/>
              <a:ext cx="208547" cy="4572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3" name="Triángulo isósceles 22"/>
            <p:cNvSpPr/>
            <p:nvPr/>
          </p:nvSpPr>
          <p:spPr>
            <a:xfrm rot="269117">
              <a:off x="2390272" y="3628513"/>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24" name="Rectángulo 23"/>
            <p:cNvSpPr/>
            <p:nvPr/>
          </p:nvSpPr>
          <p:spPr>
            <a:xfrm rot="4931742">
              <a:off x="3936547" y="1801153"/>
              <a:ext cx="197281" cy="38543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5" name="Triángulo isósceles 24"/>
            <p:cNvSpPr/>
            <p:nvPr/>
          </p:nvSpPr>
          <p:spPr>
            <a:xfrm rot="3979424">
              <a:off x="3743097" y="1791541"/>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26" name="Rectángulo 25"/>
            <p:cNvSpPr/>
            <p:nvPr/>
          </p:nvSpPr>
          <p:spPr>
            <a:xfrm rot="8681567">
              <a:off x="6125915" y="2413789"/>
              <a:ext cx="222594" cy="26905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7" name="Triángulo isósceles 26"/>
            <p:cNvSpPr/>
            <p:nvPr/>
          </p:nvSpPr>
          <p:spPr>
            <a:xfrm rot="8200492">
              <a:off x="5880388" y="2264757"/>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28" name="Rectángulo 27"/>
            <p:cNvSpPr/>
            <p:nvPr/>
          </p:nvSpPr>
          <p:spPr>
            <a:xfrm rot="13309306">
              <a:off x="6295528" y="5057297"/>
              <a:ext cx="222594" cy="26905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29" name="Triángulo isósceles 28"/>
            <p:cNvSpPr/>
            <p:nvPr/>
          </p:nvSpPr>
          <p:spPr>
            <a:xfrm rot="13126357">
              <a:off x="6221145" y="4896957"/>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30" name="Rectángulo 29"/>
            <p:cNvSpPr/>
            <p:nvPr/>
          </p:nvSpPr>
          <p:spPr>
            <a:xfrm rot="6926183">
              <a:off x="4086224" y="5883996"/>
              <a:ext cx="222594" cy="26905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dk1"/>
                </a:solidFill>
              </a:endParaRPr>
            </a:p>
          </p:txBody>
        </p:sp>
        <p:sp>
          <p:nvSpPr>
            <p:cNvPr id="31" name="Triángulo isósceles 30"/>
            <p:cNvSpPr/>
            <p:nvPr/>
          </p:nvSpPr>
          <p:spPr>
            <a:xfrm rot="17615916">
              <a:off x="4051657" y="5812650"/>
              <a:ext cx="513347" cy="449179"/>
            </a:xfrm>
            <a:prstGeom prst="triangle">
              <a:avLst/>
            </a:prstGeom>
            <a:solidFill>
              <a:schemeClr val="tx1">
                <a:lumMod val="65000"/>
                <a:lumOff val="3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grpSp>
    </p:spTree>
    <p:custDataLst>
      <p:tags r:id="rId1"/>
    </p:custDataLst>
    <p:extLst>
      <p:ext uri="{BB962C8B-B14F-4D97-AF65-F5344CB8AC3E}">
        <p14:creationId xmlns:p14="http://schemas.microsoft.com/office/powerpoint/2010/main" val="46497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p:cNvSpPr txBox="1"/>
          <p:nvPr/>
        </p:nvSpPr>
        <p:spPr>
          <a:xfrm>
            <a:off x="6345361" y="1246907"/>
            <a:ext cx="6511636" cy="1815882"/>
          </a:xfrm>
          <a:prstGeom prst="rect">
            <a:avLst/>
          </a:prstGeom>
          <a:noFill/>
        </p:spPr>
        <p:txBody>
          <a:bodyPr wrap="square" rtlCol="0">
            <a:spAutoFit/>
          </a:bodyPr>
          <a:lstStyle/>
          <a:p>
            <a:r>
              <a:rPr lang="es-MX" sz="2000" b="1" dirty="0"/>
              <a:t>Atributos de la Calidad </a:t>
            </a:r>
          </a:p>
          <a:p>
            <a:endParaRPr lang="es-MX" sz="2000" b="1" dirty="0"/>
          </a:p>
          <a:p>
            <a:r>
              <a:rPr lang="es-MX" sz="1600" dirty="0">
                <a:solidFill>
                  <a:schemeClr val="tx1">
                    <a:lumMod val="65000"/>
                    <a:lumOff val="35000"/>
                  </a:schemeClr>
                </a:solidFill>
                <a:latin typeface="Arial" panose="020B0604020202020204" pitchFamily="34" charset="0"/>
                <a:cs typeface="Arial" panose="020B0604020202020204" pitchFamily="34" charset="0"/>
              </a:rPr>
              <a:t>Atributos de la calidad del dato que serán medidos los </a:t>
            </a:r>
          </a:p>
          <a:p>
            <a:r>
              <a:rPr lang="es-MX" sz="1600" dirty="0">
                <a:solidFill>
                  <a:schemeClr val="tx1">
                    <a:lumMod val="65000"/>
                    <a:lumOff val="35000"/>
                  </a:schemeClr>
                </a:solidFill>
                <a:latin typeface="Arial" panose="020B0604020202020204" pitchFamily="34" charset="0"/>
                <a:cs typeface="Arial" panose="020B0604020202020204" pitchFamily="34" charset="0"/>
              </a:rPr>
              <a:t>indicadores de SINBA</a:t>
            </a:r>
          </a:p>
          <a:p>
            <a:endParaRPr lang="es-MX" sz="2000" b="1" dirty="0"/>
          </a:p>
          <a:p>
            <a:endParaRPr lang="es-MX" sz="2000" b="1" dirty="0"/>
          </a:p>
        </p:txBody>
      </p:sp>
      <p:pic>
        <p:nvPicPr>
          <p:cNvPr id="3" name="Imagen 2"/>
          <p:cNvPicPr>
            <a:picLocks noChangeAspect="1"/>
          </p:cNvPicPr>
          <p:nvPr/>
        </p:nvPicPr>
        <p:blipFill>
          <a:blip r:embed="rId5"/>
          <a:stretch>
            <a:fillRect/>
          </a:stretch>
        </p:blipFill>
        <p:spPr>
          <a:xfrm>
            <a:off x="144144" y="2092036"/>
            <a:ext cx="6062692" cy="4010074"/>
          </a:xfrm>
          <a:prstGeom prst="rect">
            <a:avLst/>
          </a:prstGeom>
        </p:spPr>
      </p:pic>
      <p:pic>
        <p:nvPicPr>
          <p:cNvPr id="6" name="Imagen 5"/>
          <p:cNvPicPr>
            <a:picLocks noChangeAspect="1"/>
          </p:cNvPicPr>
          <p:nvPr/>
        </p:nvPicPr>
        <p:blipFill rotWithShape="1">
          <a:blip r:embed="rId6"/>
          <a:srcRect b="15221"/>
          <a:stretch/>
        </p:blipFill>
        <p:spPr>
          <a:xfrm>
            <a:off x="1780028" y="1725997"/>
            <a:ext cx="4523793" cy="1487701"/>
          </a:xfrm>
          <a:prstGeom prst="rect">
            <a:avLst/>
          </a:prstGeom>
        </p:spPr>
      </p:pic>
      <p:sp>
        <p:nvSpPr>
          <p:cNvPr id="7" name="Rectangle 1"/>
          <p:cNvSpPr>
            <a:spLocks noChangeArrowheads="1"/>
          </p:cNvSpPr>
          <p:nvPr/>
        </p:nvSpPr>
        <p:spPr bwMode="auto">
          <a:xfrm>
            <a:off x="6525491" y="2616033"/>
            <a:ext cx="5181600"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400" b="1" i="0" u="none" strike="noStrike" cap="none" normalizeH="0" baseline="0" dirty="0">
                <a:ln>
                  <a:noFill/>
                </a:ln>
                <a:solidFill>
                  <a:schemeClr val="tx1">
                    <a:lumMod val="65000"/>
                    <a:lumOff val="35000"/>
                  </a:schemeClr>
                </a:solidFill>
                <a:effectLst/>
                <a:cs typeface="Arial" panose="020B0604020202020204" pitchFamily="34" charset="0"/>
              </a:rPr>
              <a:t>Oportunidad</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Se refiere a la prontitud en la disponibilidad de la información, medida a partir del tiempo transcurrido desde la fecha de ocurrencia del evento o desde la fecha de solicitud.</a:t>
            </a:r>
            <a:endParaRPr lang="es-MX" altLang="es-MX" sz="1400" dirty="0">
              <a:solidFill>
                <a:schemeClr val="tx1">
                  <a:lumMod val="65000"/>
                  <a:lumOff val="35000"/>
                </a:schemeClr>
              </a:solidFill>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400" b="1" i="0" u="none" strike="noStrike" cap="none" normalizeH="0" baseline="0" dirty="0">
                <a:ln>
                  <a:noFill/>
                </a:ln>
                <a:solidFill>
                  <a:schemeClr val="tx1">
                    <a:lumMod val="65000"/>
                    <a:lumOff val="35000"/>
                  </a:schemeClr>
                </a:solidFill>
                <a:effectLst/>
                <a:cs typeface="Arial" panose="020B0604020202020204" pitchFamily="34" charset="0"/>
              </a:rPr>
              <a:t>Cobertura</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Se refiere a la proporción de la población objetivo captada en un sistema de información.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400" b="1" i="0" u="none" strike="noStrike" cap="none" normalizeH="0" baseline="0" dirty="0">
                <a:ln>
                  <a:noFill/>
                </a:ln>
                <a:solidFill>
                  <a:schemeClr val="tx1">
                    <a:lumMod val="65000"/>
                    <a:lumOff val="35000"/>
                  </a:schemeClr>
                </a:solidFill>
                <a:effectLst/>
                <a:cs typeface="Arial" panose="020B0604020202020204" pitchFamily="34" charset="0"/>
              </a:rPr>
              <a:t>Integridad</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Se refiere a la propiedad de </a:t>
            </a:r>
            <a:r>
              <a:rPr kumimoji="0" lang="es-MX" altLang="es-MX" sz="1400" b="0" i="0" u="none" strike="noStrike" cap="none" normalizeH="0" baseline="0" dirty="0" err="1">
                <a:ln>
                  <a:noFill/>
                </a:ln>
                <a:solidFill>
                  <a:schemeClr val="tx1">
                    <a:lumMod val="65000"/>
                    <a:lumOff val="35000"/>
                  </a:schemeClr>
                </a:solidFill>
                <a:effectLst/>
                <a:cs typeface="Arial" panose="020B0604020202020204" pitchFamily="34" charset="0"/>
              </a:rPr>
              <a:t>completez</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de la información, indicada por la proporción de información faltante (no especificada).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400" b="1" i="0" u="none" strike="noStrike" cap="none" normalizeH="0" baseline="0" dirty="0">
                <a:ln>
                  <a:noFill/>
                </a:ln>
                <a:solidFill>
                  <a:schemeClr val="tx1">
                    <a:lumMod val="65000"/>
                    <a:lumOff val="35000"/>
                  </a:schemeClr>
                </a:solidFill>
                <a:effectLst/>
                <a:cs typeface="Arial" panose="020B0604020202020204" pitchFamily="34" charset="0"/>
              </a:rPr>
              <a:t>Validez</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Se refiere a la proporción de la información fuera de los rangos y valores permitidos.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400" b="1" i="0" u="none" strike="noStrike" cap="none" normalizeH="0" baseline="0" dirty="0">
                <a:ln>
                  <a:noFill/>
                </a:ln>
                <a:solidFill>
                  <a:schemeClr val="tx1">
                    <a:lumMod val="65000"/>
                    <a:lumOff val="35000"/>
                  </a:schemeClr>
                </a:solidFill>
                <a:effectLst/>
                <a:cs typeface="Arial" panose="020B0604020202020204" pitchFamily="34" charset="0"/>
              </a:rPr>
              <a:t>Veracidad</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Se refiere a la concordancia entre la información captada y la realidad.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400" b="1" i="0" u="none" strike="noStrike" cap="none" normalizeH="0" baseline="0" dirty="0">
                <a:ln>
                  <a:noFill/>
                </a:ln>
                <a:solidFill>
                  <a:schemeClr val="tx1">
                    <a:lumMod val="65000"/>
                    <a:lumOff val="35000"/>
                  </a:schemeClr>
                </a:solidFill>
                <a:effectLst/>
                <a:cs typeface="Arial" panose="020B0604020202020204" pitchFamily="34" charset="0"/>
              </a:rPr>
              <a:t>Consistencia</a:t>
            </a:r>
            <a:r>
              <a:rPr kumimoji="0" lang="es-MX" altLang="es-MX" sz="1400" b="0" i="0" u="none" strike="noStrike" cap="none" normalizeH="0" baseline="0" dirty="0">
                <a:ln>
                  <a:noFill/>
                </a:ln>
                <a:solidFill>
                  <a:schemeClr val="tx1">
                    <a:lumMod val="65000"/>
                    <a:lumOff val="35000"/>
                  </a:schemeClr>
                </a:solidFill>
                <a:effectLst/>
                <a:cs typeface="Arial" panose="020B0604020202020204" pitchFamily="34" charset="0"/>
              </a:rPr>
              <a:t>.- Se refiere a la coherencia interna de la información contenida en cada sistema de información y a la coherencia externa entre sistemas.</a:t>
            </a:r>
          </a:p>
        </p:txBody>
      </p:sp>
    </p:spTree>
    <p:custDataLst>
      <p:tags r:id="rId1"/>
    </p:custDataLst>
    <p:extLst>
      <p:ext uri="{BB962C8B-B14F-4D97-AF65-F5344CB8AC3E}">
        <p14:creationId xmlns:p14="http://schemas.microsoft.com/office/powerpoint/2010/main" val="201015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505" b="4940"/>
          <a:stretch/>
        </p:blipFill>
        <p:spPr>
          <a:xfrm>
            <a:off x="144144" y="266111"/>
            <a:ext cx="4954329" cy="719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296" y="111729"/>
            <a:ext cx="1247619" cy="1028571"/>
          </a:xfrm>
          <a:prstGeom prst="rect">
            <a:avLst/>
          </a:prstGeom>
        </p:spPr>
      </p:pic>
      <p:sp>
        <p:nvSpPr>
          <p:cNvPr id="57" name="Rectángulo 56"/>
          <p:cNvSpPr/>
          <p:nvPr/>
        </p:nvSpPr>
        <p:spPr>
          <a:xfrm>
            <a:off x="0" y="6573122"/>
            <a:ext cx="12192000" cy="2649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p:cNvSpPr txBox="1"/>
          <p:nvPr/>
        </p:nvSpPr>
        <p:spPr>
          <a:xfrm>
            <a:off x="4876795" y="1371599"/>
            <a:ext cx="6511636" cy="1323439"/>
          </a:xfrm>
          <a:prstGeom prst="rect">
            <a:avLst/>
          </a:prstGeom>
          <a:noFill/>
        </p:spPr>
        <p:txBody>
          <a:bodyPr wrap="square" rtlCol="0">
            <a:spAutoFit/>
          </a:bodyPr>
          <a:lstStyle/>
          <a:p>
            <a:r>
              <a:rPr lang="es-MX" sz="2000" b="1" dirty="0"/>
              <a:t>Componentes de SINBA</a:t>
            </a:r>
          </a:p>
          <a:p>
            <a:endParaRPr lang="es-MX" sz="2000" b="1" dirty="0"/>
          </a:p>
          <a:p>
            <a:r>
              <a:rPr lang="es-MX" sz="2000" b="1" dirty="0"/>
              <a:t>4.- Portal </a:t>
            </a:r>
            <a:r>
              <a:rPr lang="es-MX" sz="2000" b="1" dirty="0" err="1"/>
              <a:t>CiSalud</a:t>
            </a:r>
            <a:endParaRPr lang="es-MX" sz="2000" dirty="0"/>
          </a:p>
          <a:p>
            <a:endParaRPr lang="es-MX" sz="2000" b="1" dirty="0"/>
          </a:p>
        </p:txBody>
      </p:sp>
      <p:sp>
        <p:nvSpPr>
          <p:cNvPr id="2" name="Rectángulo 1"/>
          <p:cNvSpPr/>
          <p:nvPr/>
        </p:nvSpPr>
        <p:spPr>
          <a:xfrm>
            <a:off x="4862940" y="2704451"/>
            <a:ext cx="6982695" cy="3674852"/>
          </a:xfrm>
          <a:prstGeom prst="rect">
            <a:avLst/>
          </a:prstGeom>
        </p:spPr>
        <p:txBody>
          <a:bodyPr wrap="square">
            <a:spAutoFit/>
          </a:bodyPr>
          <a:lstStyle/>
          <a:p>
            <a:pPr algn="just"/>
            <a:r>
              <a:rPr lang="es-MX" dirty="0">
                <a:solidFill>
                  <a:schemeClr val="tx1">
                    <a:lumMod val="65000"/>
                    <a:lumOff val="35000"/>
                  </a:schemeClr>
                </a:solidFill>
                <a:latin typeface="Arial" panose="020B0604020202020204" pitchFamily="34" charset="0"/>
                <a:cs typeface="Arial" panose="020B0604020202020204" pitchFamily="34" charset="0"/>
              </a:rPr>
              <a:t>El SINBA contará con un portal único de ingreso al </a:t>
            </a:r>
            <a:r>
              <a:rPr lang="es-MX" dirty="0" err="1">
                <a:solidFill>
                  <a:schemeClr val="tx1">
                    <a:lumMod val="65000"/>
                    <a:lumOff val="35000"/>
                  </a:schemeClr>
                </a:solidFill>
                <a:latin typeface="Arial" panose="020B0604020202020204" pitchFamily="34" charset="0"/>
                <a:cs typeface="Arial" panose="020B0604020202020204" pitchFamily="34" charset="0"/>
              </a:rPr>
              <a:t>CISalud</a:t>
            </a:r>
            <a:r>
              <a:rPr lang="es-MX" dirty="0">
                <a:solidFill>
                  <a:schemeClr val="tx1">
                    <a:lumMod val="65000"/>
                    <a:lumOff val="35000"/>
                  </a:schemeClr>
                </a:solidFill>
                <a:latin typeface="Arial" panose="020B0604020202020204" pitchFamily="34" charset="0"/>
                <a:cs typeface="Arial" panose="020B0604020202020204" pitchFamily="34" charset="0"/>
              </a:rPr>
              <a:t> (Centro de Inteligencia en Salud), a través del cual se dará acceso a la información y se proporcionará servicios a la población abierta y a las diferentes instituciones que conforman el Sistema Nacional de Salud. </a:t>
            </a:r>
          </a:p>
          <a:p>
            <a:pPr algn="just"/>
            <a:endParaRPr lang="es-MX" dirty="0">
              <a:solidFill>
                <a:schemeClr val="tx1">
                  <a:lumMod val="65000"/>
                  <a:lumOff val="35000"/>
                </a:schemeClr>
              </a:solidFill>
              <a:latin typeface="Arial" panose="020B0604020202020204" pitchFamily="34" charset="0"/>
              <a:cs typeface="Arial" panose="020B0604020202020204" pitchFamily="34" charset="0"/>
            </a:endParaRPr>
          </a:p>
          <a:p>
            <a:pPr algn="just"/>
            <a:r>
              <a:rPr lang="es-MX" dirty="0">
                <a:solidFill>
                  <a:schemeClr val="tx1">
                    <a:lumMod val="65000"/>
                    <a:lumOff val="35000"/>
                  </a:schemeClr>
                </a:solidFill>
                <a:latin typeface="Arial" panose="020B0604020202020204" pitchFamily="34" charset="0"/>
                <a:cs typeface="Arial" panose="020B0604020202020204" pitchFamily="34" charset="0"/>
              </a:rPr>
              <a:t>El </a:t>
            </a:r>
            <a:r>
              <a:rPr lang="es-MX" dirty="0" err="1">
                <a:solidFill>
                  <a:schemeClr val="tx1">
                    <a:lumMod val="65000"/>
                    <a:lumOff val="35000"/>
                  </a:schemeClr>
                </a:solidFill>
                <a:latin typeface="Arial" panose="020B0604020202020204" pitchFamily="34" charset="0"/>
                <a:cs typeface="Arial" panose="020B0604020202020204" pitchFamily="34" charset="0"/>
              </a:rPr>
              <a:t>CISalud</a:t>
            </a:r>
            <a:r>
              <a:rPr lang="es-MX" dirty="0">
                <a:solidFill>
                  <a:schemeClr val="tx1">
                    <a:lumMod val="65000"/>
                    <a:lumOff val="35000"/>
                  </a:schemeClr>
                </a:solidFill>
                <a:latin typeface="Arial" panose="020B0604020202020204" pitchFamily="34" charset="0"/>
                <a:cs typeface="Arial" panose="020B0604020202020204" pitchFamily="34" charset="0"/>
              </a:rPr>
              <a:t> está constituido por un conjunto de procesos específicos que permiten integrar, explotar y difundir información en materia de salud y por otra, proporciona conocimiento para la toma de decisiones en políticas públicas.</a:t>
            </a:r>
          </a:p>
          <a:p>
            <a:pPr algn="just"/>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lvl="0" algn="just">
              <a:lnSpc>
                <a:spcPct val="115000"/>
              </a:lnSpc>
              <a:spcAft>
                <a:spcPts val="0"/>
              </a:spcAft>
            </a:pPr>
            <a:endParaRPr lang="es-MX"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es-MX"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018" y="1717331"/>
            <a:ext cx="2374439" cy="3435355"/>
          </a:xfrm>
          <a:prstGeom prst="rect">
            <a:avLst/>
          </a:prstGeom>
        </p:spPr>
      </p:pic>
    </p:spTree>
    <p:custDataLst>
      <p:tags r:id="rId1"/>
    </p:custDataLst>
    <p:extLst>
      <p:ext uri="{BB962C8B-B14F-4D97-AF65-F5344CB8AC3E}">
        <p14:creationId xmlns:p14="http://schemas.microsoft.com/office/powerpoint/2010/main" val="987312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927</Words>
  <Application>Microsoft Office PowerPoint</Application>
  <PresentationFormat>Panorámica</PresentationFormat>
  <Paragraphs>105</Paragraphs>
  <Slides>11</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20" baseType="lpstr">
      <vt:lpstr>Arial</vt:lpstr>
      <vt:lpstr>Calibri</vt:lpstr>
      <vt:lpstr>Calibri Light</vt:lpstr>
      <vt:lpstr>Soberana Sans</vt:lpstr>
      <vt:lpstr>Soberana Sans Light</vt:lpstr>
      <vt:lpstr>Wingdings</vt:lpstr>
      <vt:lpstr>Wingdings 2</vt:lpstr>
      <vt:lpstr>Tema de Office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Dorina Celis</dc:creator>
  <cp:lastModifiedBy>henry Rodriguez</cp:lastModifiedBy>
  <cp:revision>19</cp:revision>
  <dcterms:created xsi:type="dcterms:W3CDTF">2016-10-14T00:29:27Z</dcterms:created>
  <dcterms:modified xsi:type="dcterms:W3CDTF">2016-10-24T20:12:50Z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CFEFA156-CA76-4321-B70F-93A25B08B9A9</vt:lpwstr>
  </property>
  <property fmtid="{D5CDD505-2E9C-101B-9397-08002B2CF9AE}" pid="3" name="ArticulatePath">
    <vt:lpwstr>Presentación1</vt:lpwstr>
  </property>
</Properties>
</file>